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0" r:id="rId2"/>
    <p:sldId id="318" r:id="rId3"/>
    <p:sldId id="399" r:id="rId4"/>
    <p:sldId id="400" r:id="rId5"/>
    <p:sldId id="322" r:id="rId6"/>
    <p:sldId id="317" r:id="rId7"/>
    <p:sldId id="297" r:id="rId8"/>
    <p:sldId id="323" r:id="rId9"/>
    <p:sldId id="335" r:id="rId10"/>
    <p:sldId id="395" r:id="rId11"/>
    <p:sldId id="334" r:id="rId12"/>
    <p:sldId id="354" r:id="rId13"/>
    <p:sldId id="391" r:id="rId14"/>
    <p:sldId id="355" r:id="rId15"/>
    <p:sldId id="397" r:id="rId16"/>
    <p:sldId id="398" r:id="rId17"/>
    <p:sldId id="401" r:id="rId18"/>
    <p:sldId id="416" r:id="rId19"/>
    <p:sldId id="417" r:id="rId20"/>
    <p:sldId id="419" r:id="rId21"/>
    <p:sldId id="402" r:id="rId22"/>
    <p:sldId id="403" r:id="rId23"/>
    <p:sldId id="409" r:id="rId24"/>
    <p:sldId id="405" r:id="rId25"/>
    <p:sldId id="406" r:id="rId26"/>
    <p:sldId id="420" r:id="rId27"/>
    <p:sldId id="404" r:id="rId28"/>
    <p:sldId id="386" r:id="rId29"/>
    <p:sldId id="313" r:id="rId30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32B8"/>
    <a:srgbClr val="996600"/>
    <a:srgbClr val="FF9900"/>
    <a:srgbClr val="CC6600"/>
    <a:srgbClr val="007A37"/>
    <a:srgbClr val="009900"/>
    <a:srgbClr val="2E507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Açık Stil 1 - Vurgu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Açık Stil 1 - Vurgu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Açık Stil 1 - Vurgu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Açık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Açık Stil 3 - Vurgu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Koyu Stil 1 - Vurgu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44" autoAdjust="0"/>
    <p:restoredTop sz="94640" autoAdjust="0"/>
  </p:normalViewPr>
  <p:slideViewPr>
    <p:cSldViewPr>
      <p:cViewPr>
        <p:scale>
          <a:sx n="100" d="100"/>
          <a:sy n="100" d="100"/>
        </p:scale>
        <p:origin x="-30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48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CF3ECC9-0DFD-4410-A7D0-0C31822610A9}" type="datetimeFigureOut">
              <a:rPr lang="tr-TR"/>
              <a:pPr>
                <a:defRPr/>
              </a:pPr>
              <a:t>14.05.2014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 smtClean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E6E74CD-5D4E-4477-998A-57AC07B4467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E90CB-234E-4A16-8324-0E161D9BDC57}" type="slidenum">
              <a:rPr lang="tr-TR" smtClean="0"/>
              <a:pPr>
                <a:defRPr/>
              </a:pPr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37892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7E14A8-CBE4-421D-A1BD-B235DCBB3A9D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tr-T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25604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EED7F6-A1F2-4CF4-A61A-72DD48523AA0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tr-T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CF1E3C7-3B0D-4F10-8D57-34C8A03693FB}" type="slidenum">
              <a:rPr lang="tr-TR" smtClean="0"/>
              <a:pPr>
                <a:defRPr/>
              </a:pPr>
              <a:t>12</a:t>
            </a:fld>
            <a:endParaRPr lang="tr-T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2355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E248498-0BC4-46D4-B3F7-8C1C25D87D8E}" type="slidenum">
              <a:rPr lang="tr-TR" smtClean="0"/>
              <a:pPr>
                <a:defRPr/>
              </a:pPr>
              <a:t>14</a:t>
            </a:fld>
            <a:endParaRPr lang="tr-T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215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E3F444-867C-41B3-AB0C-AC180D35AA48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tr-T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8DEB6-1DC9-42E6-8E1A-8C0E8B586FD4}" type="datetime1">
              <a:rPr lang="tr-TR"/>
              <a:pPr>
                <a:defRPr/>
              </a:pPr>
              <a:t>14.05.2014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826AD-413A-44C9-93F6-359E4AB9440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1AD37-A564-47BC-A355-B11F63243A1B}" type="datetime1">
              <a:rPr lang="tr-TR"/>
              <a:pPr>
                <a:defRPr/>
              </a:pPr>
              <a:t>14.05.2014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1CAD2-AAB6-48EB-9AF5-56EE4A11A3B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E0AF7-CF78-455C-9245-399B09D68B6A}" type="datetime1">
              <a:rPr lang="tr-TR"/>
              <a:pPr>
                <a:defRPr/>
              </a:pPr>
              <a:t>14.05.2014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3F307-E599-4F6A-8090-BA7AF3B7341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D51ED-F24D-4B4F-81E9-CDA775DF0586}" type="datetime1">
              <a:rPr lang="tr-TR"/>
              <a:pPr>
                <a:defRPr/>
              </a:pPr>
              <a:t>14.05.2014</a:t>
            </a:fld>
            <a:endParaRPr lang="tr-TR"/>
          </a:p>
        </p:txBody>
      </p:sp>
      <p:sp>
        <p:nvSpPr>
          <p:cNvPr id="7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886E2-CE9A-4B94-B346-14C5117150F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92D96-122F-4810-BB4D-C9E06842B7EE}" type="datetime1">
              <a:rPr lang="tr-TR"/>
              <a:pPr>
                <a:defRPr/>
              </a:pPr>
              <a:t>14.05.2014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DED78-F077-4EF0-8853-F3B0D467EC1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6795D-9A19-44D9-A34A-30EFF0B13505}" type="datetime1">
              <a:rPr lang="tr-TR"/>
              <a:pPr>
                <a:defRPr/>
              </a:pPr>
              <a:t>14.05.2014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0BC9F-FE04-4DFF-84F8-2EBFE7B44CC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48CED-E345-4CB5-B236-811A97E56AF4}" type="datetime1">
              <a:rPr lang="tr-TR"/>
              <a:pPr>
                <a:defRPr/>
              </a:pPr>
              <a:t>14.05.2014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0BE1E-8F76-4C44-9852-787BF7855D5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C07E9-2E85-44AD-9C44-084ECE3FC75D}" type="datetime1">
              <a:rPr lang="tr-TR"/>
              <a:pPr>
                <a:defRPr/>
              </a:pPr>
              <a:t>14.05.2014</a:t>
            </a:fld>
            <a:endParaRPr lang="tr-TR"/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F8B04-A159-4010-AC16-C384104CF4E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E4245-7DDA-4E0A-8288-252E86BCBA7C}" type="datetime1">
              <a:rPr lang="tr-TR"/>
              <a:pPr>
                <a:defRPr/>
              </a:pPr>
              <a:t>14.05.2014</a:t>
            </a:fld>
            <a:endParaRPr lang="tr-TR"/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DD0B9-329E-4D35-824B-C2C820FA7BE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E55F-5305-41D4-B866-2AFD197C5E82}" type="datetime1">
              <a:rPr lang="tr-TR"/>
              <a:pPr>
                <a:defRPr/>
              </a:pPr>
              <a:t>14.05.2014</a:t>
            </a:fld>
            <a:endParaRPr lang="tr-TR"/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E9709-78F4-42B6-BB7E-8059B8D7D6B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D7479-AD74-4A37-9680-56499EDC22E8}" type="datetime1">
              <a:rPr lang="tr-TR"/>
              <a:pPr>
                <a:defRPr/>
              </a:pPr>
              <a:t>14.05.2014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BA724-5AB0-4E79-9D1E-61D956B93EC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12465-29F2-47F2-AA88-228398118531}" type="datetime1">
              <a:rPr lang="tr-TR"/>
              <a:pPr>
                <a:defRPr/>
              </a:pPr>
              <a:t>14.05.2014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92735-84A2-45DD-A34B-0204782FBB6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3075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E47C01-2712-4FD9-AC12-DC17D4448730}" type="datetime1">
              <a:rPr lang="tr-TR"/>
              <a:pPr>
                <a:defRPr/>
              </a:pPr>
              <a:t>14.05.2014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C09F8E-D95F-47E6-A3BC-29567346FB2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  <p:sldLayoutId id="2147484125" r:id="rId12"/>
    <p:sldLayoutId id="2147484127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Excel_97-2003_Worksheet1.xls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etikrom.gov.tr/res15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hyperlink" Target="http://www.etikrom.gov.tr/res6.htm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Win7\Desktop\XII%20EPNM%20OY%20Presentation,%2014.05.14\SHS.wmv" TargetMode="Externa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Win7\Desktop\XII%20EPNM%20OY%20Presentation,%2014.05.14\ZrB2%20SHS.mpeg" TargetMode="Externa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Başlık"/>
          <p:cNvSpPr>
            <a:spLocks noGrp="1"/>
          </p:cNvSpPr>
          <p:nvPr>
            <p:ph type="ctrTitle"/>
          </p:nvPr>
        </p:nvSpPr>
        <p:spPr>
          <a:xfrm>
            <a:off x="720725" y="836613"/>
            <a:ext cx="7667625" cy="1490662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EXPLOSIVE CONSOLIDATION OF</a:t>
            </a:r>
            <a:r>
              <a:rPr lang="tr-TR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b="1" baseline="-250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C-Al AND </a:t>
            </a:r>
            <a:r>
              <a:rPr lang="en-US" b="1" dirty="0" err="1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</a:t>
            </a:r>
            <a:r>
              <a:rPr lang="en-US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-Al COMPOSITES</a:t>
            </a:r>
            <a:endParaRPr lang="tr-TR" dirty="0" smtClean="0">
              <a:solidFill>
                <a:srgbClr val="99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843213" y="2636838"/>
            <a:ext cx="3529012" cy="584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buClr>
                <a:schemeClr val="hlink"/>
              </a:buClr>
              <a:buSzPct val="65000"/>
              <a:buFont typeface="Monotype Sorts" pitchFamily="2" charset="2"/>
              <a:buNone/>
              <a:defRPr/>
            </a:pPr>
            <a:r>
              <a:rPr lang="en-GB" sz="3200" b="1" i="1" dirty="0">
                <a:solidFill>
                  <a:srgbClr val="996600"/>
                </a:solidFill>
                <a:cs typeface="+mn-cs"/>
              </a:rPr>
              <a:t>Onuralp Y</a:t>
            </a:r>
            <a:r>
              <a:rPr lang="tr-TR" sz="3200" b="1" i="1" dirty="0">
                <a:solidFill>
                  <a:srgbClr val="996600"/>
                </a:solidFill>
                <a:cs typeface="+mn-cs"/>
              </a:rPr>
              <a:t>u</a:t>
            </a:r>
            <a:r>
              <a:rPr lang="en-GB" sz="3200" b="1" i="1" dirty="0" err="1">
                <a:solidFill>
                  <a:srgbClr val="996600"/>
                </a:solidFill>
                <a:cs typeface="+mn-cs"/>
              </a:rPr>
              <a:t>cel</a:t>
            </a:r>
            <a:r>
              <a:rPr lang="en-GB" sz="3200" b="1" i="1" dirty="0">
                <a:solidFill>
                  <a:srgbClr val="996600"/>
                </a:solidFill>
                <a:cs typeface="+mn-cs"/>
              </a:rPr>
              <a:t> </a:t>
            </a:r>
            <a:endParaRPr lang="tr-TR" sz="3200" b="1" i="1" dirty="0">
              <a:solidFill>
                <a:srgbClr val="996600"/>
              </a:solidFill>
              <a:cs typeface="+mn-cs"/>
            </a:endParaRPr>
          </a:p>
        </p:txBody>
      </p:sp>
      <p:sp>
        <p:nvSpPr>
          <p:cNvPr id="6148" name="Text Box 13"/>
          <p:cNvSpPr txBox="1">
            <a:spLocks noChangeArrowheads="1"/>
          </p:cNvSpPr>
          <p:nvPr/>
        </p:nvSpPr>
        <p:spPr bwMode="auto">
          <a:xfrm>
            <a:off x="539750" y="3597275"/>
            <a:ext cx="8124825" cy="1200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buClr>
                <a:schemeClr val="hlink"/>
              </a:buClr>
              <a:buSzPct val="65000"/>
              <a:buFont typeface="Monotype Sorts"/>
              <a:buNone/>
            </a:pPr>
            <a:r>
              <a:rPr kumimoji="1" lang="en-US" altLang="tr-TR" sz="2400" i="1">
                <a:solidFill>
                  <a:srgbClr val="996600"/>
                </a:solidFill>
              </a:rPr>
              <a:t>Istanbul Technical University, </a:t>
            </a:r>
          </a:p>
          <a:p>
            <a:pPr algn="ctr">
              <a:buClr>
                <a:schemeClr val="hlink"/>
              </a:buClr>
              <a:buSzPct val="65000"/>
              <a:buFont typeface="Monotype Sorts"/>
              <a:buNone/>
            </a:pPr>
            <a:r>
              <a:rPr kumimoji="1" lang="en-US" altLang="tr-TR" sz="2400" i="1">
                <a:solidFill>
                  <a:srgbClr val="996600"/>
                </a:solidFill>
              </a:rPr>
              <a:t>Department of Metallurgical &amp; Materials Engineering, Maslak, Istanbul, 34469, Turkey</a:t>
            </a:r>
          </a:p>
        </p:txBody>
      </p:sp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3" cstate="print"/>
          <a:srcRect l="4871" t="14485" r="78886" b="64105"/>
          <a:stretch>
            <a:fillRect/>
          </a:stretch>
        </p:blipFill>
        <p:spPr bwMode="auto">
          <a:xfrm>
            <a:off x="606425" y="5481638"/>
            <a:ext cx="2525713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8 Dikdörtgen"/>
          <p:cNvSpPr>
            <a:spLocks noChangeArrowheads="1"/>
          </p:cNvSpPr>
          <p:nvPr/>
        </p:nvSpPr>
        <p:spPr bwMode="auto">
          <a:xfrm>
            <a:off x="3419475" y="5516563"/>
            <a:ext cx="5545138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XII International Symposium</a:t>
            </a:r>
            <a:br>
              <a:rPr lang="en-US" b="1"/>
            </a:br>
            <a:r>
              <a:rPr lang="en-US" b="1"/>
              <a:t>on Explosive Production of New Materials:</a:t>
            </a:r>
            <a:br>
              <a:rPr lang="en-US" b="1"/>
            </a:br>
            <a:r>
              <a:rPr lang="en-US" b="1"/>
              <a:t>Science, Technology, Business, and Innovations</a:t>
            </a:r>
            <a:br>
              <a:rPr lang="en-US" b="1"/>
            </a:br>
            <a:r>
              <a:rPr lang="en-US" b="1"/>
              <a:t>(EPNM-2014)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706832-BD7F-4995-9AFB-4DE43A391DCE}" type="slidenum">
              <a:rPr lang="tr-TR" smtClean="0"/>
              <a:pPr>
                <a:defRPr/>
              </a:pPr>
              <a:t>10</a:t>
            </a:fld>
            <a:endParaRPr lang="tr-TR"/>
          </a:p>
        </p:txBody>
      </p:sp>
      <p:pic>
        <p:nvPicPr>
          <p:cNvPr id="24579" name="Picture 1" descr="C:\Documents and Settings\okan\Desktop\Spark Mechanism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827" b="7990"/>
          <a:stretch>
            <a:fillRect/>
          </a:stretch>
        </p:blipFill>
        <p:spPr bwMode="auto">
          <a:xfrm>
            <a:off x="250825" y="1268413"/>
            <a:ext cx="86423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itle 1"/>
          <p:cNvSpPr>
            <a:spLocks noGrp="1"/>
          </p:cNvSpPr>
          <p:nvPr>
            <p:ph type="title"/>
          </p:nvPr>
        </p:nvSpPr>
        <p:spPr>
          <a:xfrm>
            <a:off x="395288" y="600075"/>
            <a:ext cx="8329612" cy="649288"/>
          </a:xfrm>
        </p:spPr>
        <p:txBody>
          <a:bodyPr/>
          <a:lstStyle/>
          <a:p>
            <a:r>
              <a:rPr lang="en-US" sz="2800" b="1" smtClean="0">
                <a:solidFill>
                  <a:schemeClr val="accent2"/>
                </a:solidFill>
              </a:rPr>
              <a:t>   Neck Formation in Spark Plasma Sintering</a:t>
            </a: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250825" y="1989138"/>
            <a:ext cx="5183188" cy="3816350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tr-TR" altLang="tr-TR" sz="2200" smtClean="0">
                <a:solidFill>
                  <a:srgbClr val="000099"/>
                </a:solidFill>
              </a:rPr>
              <a:t>Non-oxide Ceramics and Composites; B</a:t>
            </a:r>
            <a:r>
              <a:rPr lang="tr-TR" altLang="tr-TR" sz="2200" baseline="-25000" smtClean="0">
                <a:solidFill>
                  <a:srgbClr val="000099"/>
                </a:solidFill>
              </a:rPr>
              <a:t>4</a:t>
            </a:r>
            <a:r>
              <a:rPr lang="tr-TR" altLang="tr-TR" sz="2200" smtClean="0">
                <a:solidFill>
                  <a:srgbClr val="000099"/>
                </a:solidFill>
              </a:rPr>
              <a:t>C, WC, TiB</a:t>
            </a:r>
            <a:r>
              <a:rPr lang="tr-TR" altLang="tr-TR" sz="2200" baseline="-25000" smtClean="0">
                <a:solidFill>
                  <a:srgbClr val="000099"/>
                </a:solidFill>
              </a:rPr>
              <a:t>2</a:t>
            </a:r>
            <a:r>
              <a:rPr lang="tr-TR" altLang="tr-TR" sz="2200" smtClean="0">
                <a:solidFill>
                  <a:srgbClr val="000099"/>
                </a:solidFill>
              </a:rPr>
              <a:t>, ZrB</a:t>
            </a:r>
            <a:r>
              <a:rPr lang="tr-TR" altLang="tr-TR" sz="2200" baseline="-25000" smtClean="0">
                <a:solidFill>
                  <a:srgbClr val="000099"/>
                </a:solidFill>
              </a:rPr>
              <a:t>2</a:t>
            </a:r>
            <a:r>
              <a:rPr lang="tr-TR" altLang="tr-TR" sz="2200" smtClean="0">
                <a:solidFill>
                  <a:srgbClr val="000099"/>
                </a:solidFill>
              </a:rPr>
              <a:t>, B</a:t>
            </a:r>
            <a:r>
              <a:rPr lang="tr-TR" altLang="tr-TR" sz="2200" baseline="-25000" smtClean="0">
                <a:solidFill>
                  <a:srgbClr val="000099"/>
                </a:solidFill>
              </a:rPr>
              <a:t>4</a:t>
            </a:r>
            <a:r>
              <a:rPr lang="tr-TR" altLang="tr-TR" sz="2200" smtClean="0">
                <a:solidFill>
                  <a:srgbClr val="000099"/>
                </a:solidFill>
              </a:rPr>
              <a:t>C-SiC, B</a:t>
            </a:r>
            <a:r>
              <a:rPr lang="tr-TR" altLang="tr-TR" sz="2200" baseline="-25000" smtClean="0">
                <a:solidFill>
                  <a:srgbClr val="000099"/>
                </a:solidFill>
              </a:rPr>
              <a:t>4</a:t>
            </a:r>
            <a:r>
              <a:rPr lang="tr-TR" altLang="tr-TR" sz="2200" smtClean="0">
                <a:solidFill>
                  <a:srgbClr val="000099"/>
                </a:solidFill>
              </a:rPr>
              <a:t>C-TiB</a:t>
            </a:r>
            <a:r>
              <a:rPr lang="tr-TR" altLang="tr-TR" sz="2200" baseline="-25000" smtClean="0">
                <a:solidFill>
                  <a:srgbClr val="000099"/>
                </a:solidFill>
              </a:rPr>
              <a:t>2</a:t>
            </a:r>
            <a:r>
              <a:rPr lang="tr-TR" altLang="tr-TR" sz="2200" smtClean="0">
                <a:solidFill>
                  <a:srgbClr val="000099"/>
                </a:solidFill>
              </a:rPr>
              <a:t> WC-B</a:t>
            </a:r>
            <a:r>
              <a:rPr lang="tr-TR" altLang="tr-TR" sz="2200" baseline="-25000" smtClean="0">
                <a:solidFill>
                  <a:srgbClr val="000099"/>
                </a:solidFill>
              </a:rPr>
              <a:t>4</a:t>
            </a:r>
            <a:r>
              <a:rPr lang="tr-TR" altLang="tr-TR" sz="2200" smtClean="0">
                <a:solidFill>
                  <a:srgbClr val="000099"/>
                </a:solidFill>
              </a:rPr>
              <a:t>C, Al - B</a:t>
            </a:r>
            <a:r>
              <a:rPr lang="tr-TR" altLang="tr-TR" sz="2200" baseline="-25000" smtClean="0">
                <a:solidFill>
                  <a:srgbClr val="000099"/>
                </a:solidFill>
              </a:rPr>
              <a:t>4</a:t>
            </a:r>
            <a:r>
              <a:rPr lang="tr-TR" altLang="tr-TR" sz="2200" smtClean="0">
                <a:solidFill>
                  <a:srgbClr val="000099"/>
                </a:solidFill>
              </a:rPr>
              <a:t>C</a:t>
            </a:r>
          </a:p>
          <a:p>
            <a:pPr algn="just">
              <a:buFont typeface="Wingdings" pitchFamily="2" charset="2"/>
              <a:buChar char="Ø"/>
            </a:pPr>
            <a:r>
              <a:rPr lang="tr-TR" altLang="tr-TR" sz="2200" smtClean="0">
                <a:solidFill>
                  <a:srgbClr val="000099"/>
                </a:solidFill>
              </a:rPr>
              <a:t>Oxide Ceramics;</a:t>
            </a:r>
          </a:p>
          <a:p>
            <a:pPr algn="just">
              <a:buFont typeface="Arial" pitchFamily="34" charset="0"/>
              <a:buNone/>
            </a:pPr>
            <a:r>
              <a:rPr lang="tr-TR" altLang="tr-TR" sz="2200" smtClean="0">
                <a:solidFill>
                  <a:srgbClr val="000099"/>
                </a:solidFill>
              </a:rPr>
              <a:t>	Al</a:t>
            </a:r>
            <a:r>
              <a:rPr lang="tr-TR" altLang="tr-TR" sz="2200" baseline="-25000" smtClean="0">
                <a:solidFill>
                  <a:srgbClr val="000099"/>
                </a:solidFill>
              </a:rPr>
              <a:t>2</a:t>
            </a:r>
            <a:r>
              <a:rPr lang="tr-TR" altLang="tr-TR" sz="2200" smtClean="0">
                <a:solidFill>
                  <a:srgbClr val="000099"/>
                </a:solidFill>
              </a:rPr>
              <a:t>O</a:t>
            </a:r>
            <a:r>
              <a:rPr lang="tr-TR" altLang="tr-TR" sz="2200" baseline="-25000" smtClean="0">
                <a:solidFill>
                  <a:srgbClr val="000099"/>
                </a:solidFill>
              </a:rPr>
              <a:t>3</a:t>
            </a:r>
            <a:r>
              <a:rPr lang="tr-TR" altLang="tr-TR" sz="2200" smtClean="0">
                <a:solidFill>
                  <a:srgbClr val="000099"/>
                </a:solidFill>
              </a:rPr>
              <a:t> ceramics, AlON ceramics, HAP, Transparent Al</a:t>
            </a:r>
            <a:r>
              <a:rPr lang="tr-TR" altLang="tr-TR" sz="2200" baseline="-25000" smtClean="0">
                <a:solidFill>
                  <a:srgbClr val="000099"/>
                </a:solidFill>
              </a:rPr>
              <a:t>2</a:t>
            </a:r>
            <a:r>
              <a:rPr lang="tr-TR" altLang="tr-TR" sz="2200" smtClean="0">
                <a:solidFill>
                  <a:srgbClr val="000099"/>
                </a:solidFill>
              </a:rPr>
              <a:t>O</a:t>
            </a:r>
            <a:r>
              <a:rPr lang="tr-TR" altLang="tr-TR" sz="2200" baseline="-25000" smtClean="0">
                <a:solidFill>
                  <a:srgbClr val="000099"/>
                </a:solidFill>
              </a:rPr>
              <a:t>3</a:t>
            </a:r>
            <a:r>
              <a:rPr lang="tr-TR" altLang="tr-TR" sz="2200" smtClean="0">
                <a:solidFill>
                  <a:srgbClr val="000099"/>
                </a:solidFill>
              </a:rPr>
              <a:t> based ceramics, KNN Piezoceramics</a:t>
            </a:r>
          </a:p>
          <a:p>
            <a:pPr algn="just">
              <a:buFont typeface="Wingdings" pitchFamily="2" charset="2"/>
              <a:buChar char="Ø"/>
            </a:pPr>
            <a:r>
              <a:rPr lang="tr-TR" altLang="tr-TR" sz="2200" smtClean="0">
                <a:solidFill>
                  <a:srgbClr val="000099"/>
                </a:solidFill>
              </a:rPr>
              <a:t>Metals and Alloys;</a:t>
            </a:r>
          </a:p>
          <a:p>
            <a:pPr algn="just">
              <a:buFont typeface="Arial" pitchFamily="34" charset="0"/>
              <a:buNone/>
            </a:pPr>
            <a:r>
              <a:rPr lang="tr-TR" altLang="tr-TR" sz="2200" smtClean="0">
                <a:solidFill>
                  <a:srgbClr val="000099"/>
                </a:solidFill>
              </a:rPr>
              <a:t>	Ti6Al4V, Oxide Dispersed Steel, Austenitic Y</a:t>
            </a:r>
            <a:r>
              <a:rPr lang="tr-TR" altLang="tr-TR" sz="2200" baseline="-25000" smtClean="0">
                <a:solidFill>
                  <a:srgbClr val="000099"/>
                </a:solidFill>
              </a:rPr>
              <a:t>2</a:t>
            </a:r>
            <a:r>
              <a:rPr lang="tr-TR" altLang="tr-TR" sz="2200" smtClean="0">
                <a:solidFill>
                  <a:srgbClr val="000099"/>
                </a:solidFill>
              </a:rPr>
              <a:t>O</a:t>
            </a:r>
            <a:r>
              <a:rPr lang="tr-TR" altLang="tr-TR" sz="2200" baseline="-25000" smtClean="0">
                <a:solidFill>
                  <a:srgbClr val="000099"/>
                </a:solidFill>
              </a:rPr>
              <a:t>3</a:t>
            </a:r>
            <a:r>
              <a:rPr lang="tr-TR" altLang="tr-TR" sz="2200" smtClean="0">
                <a:solidFill>
                  <a:srgbClr val="000099"/>
                </a:solidFill>
              </a:rPr>
              <a:t> Strengthened Steel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6359" t="36284"/>
          <a:stretch>
            <a:fillRect/>
          </a:stretch>
        </p:blipFill>
        <p:spPr bwMode="auto">
          <a:xfrm>
            <a:off x="5537200" y="3429000"/>
            <a:ext cx="3211513" cy="2220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4" name="TextBox 7"/>
          <p:cNvSpPr txBox="1">
            <a:spLocks noChangeArrowheads="1"/>
          </p:cNvSpPr>
          <p:nvPr/>
        </p:nvSpPr>
        <p:spPr bwMode="auto">
          <a:xfrm>
            <a:off x="5807075" y="5664200"/>
            <a:ext cx="2857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altLang="tr-TR" sz="1600">
                <a:solidFill>
                  <a:srgbClr val="000099"/>
                </a:solidFill>
              </a:rPr>
              <a:t>SEM image of WC-Co sintered sample</a:t>
            </a:r>
          </a:p>
        </p:txBody>
      </p:sp>
      <p:sp>
        <p:nvSpPr>
          <p:cNvPr id="25605" name="9 Dikdörtgen"/>
          <p:cNvSpPr>
            <a:spLocks noChangeArrowheads="1"/>
          </p:cNvSpPr>
          <p:nvPr/>
        </p:nvSpPr>
        <p:spPr bwMode="auto">
          <a:xfrm>
            <a:off x="684213" y="765175"/>
            <a:ext cx="4608512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altLang="tr-TR" sz="2000" b="1">
                <a:solidFill>
                  <a:srgbClr val="000099"/>
                </a:solidFill>
              </a:rPr>
              <a:t>Some Examples from Advanced Ceramic Materials Produced by SPS System</a:t>
            </a:r>
            <a:endParaRPr lang="en-US" altLang="tr-TR" sz="2000" b="1">
              <a:solidFill>
                <a:srgbClr val="000099"/>
              </a:solidFill>
            </a:endParaRPr>
          </a:p>
        </p:txBody>
      </p:sp>
      <p:pic>
        <p:nvPicPr>
          <p:cNvPr id="11" name="Picture 3" descr="C:\Documents and Settings\PC6\My Documents\My Pictures\2010-10-21 001\IMG_00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765175"/>
            <a:ext cx="3240088" cy="221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7" name="TextBox 7"/>
          <p:cNvSpPr txBox="1">
            <a:spLocks noChangeArrowheads="1"/>
          </p:cNvSpPr>
          <p:nvPr/>
        </p:nvSpPr>
        <p:spPr bwMode="auto">
          <a:xfrm>
            <a:off x="5562600" y="2997200"/>
            <a:ext cx="31861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altLang="tr-TR" sz="1600">
                <a:solidFill>
                  <a:srgbClr val="000099"/>
                </a:solidFill>
              </a:rPr>
              <a:t>Produced transparent Al</a:t>
            </a:r>
            <a:r>
              <a:rPr lang="tr-TR" altLang="tr-TR" sz="1600" baseline="-25000">
                <a:solidFill>
                  <a:srgbClr val="000099"/>
                </a:solidFill>
              </a:rPr>
              <a:t>2</a:t>
            </a:r>
            <a:r>
              <a:rPr lang="tr-TR" altLang="tr-TR" sz="1600">
                <a:solidFill>
                  <a:srgbClr val="000099"/>
                </a:solidFill>
              </a:rPr>
              <a:t>O</a:t>
            </a:r>
            <a:r>
              <a:rPr lang="tr-TR" altLang="tr-TR" sz="1600" baseline="-25000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13" name="1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82E6E6-CD20-4145-A16D-6CC46A269806}" type="slidenum">
              <a:rPr lang="tr-TR" smtClean="0"/>
              <a:pPr>
                <a:defRPr/>
              </a:pPr>
              <a:t>11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836613"/>
            <a:ext cx="2900362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12"/>
          <p:cNvSpPr>
            <a:spLocks noChangeArrowheads="1"/>
          </p:cNvSpPr>
          <p:nvPr/>
        </p:nvSpPr>
        <p:spPr bwMode="auto">
          <a:xfrm>
            <a:off x="2339975" y="395269"/>
            <a:ext cx="45720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altLang="tr-TR" sz="2400" b="1" noProof="1">
                <a:solidFill>
                  <a:srgbClr val="FF0000"/>
                </a:solidFill>
              </a:rPr>
              <a:t>B</a:t>
            </a:r>
            <a:r>
              <a:rPr lang="en-US" altLang="tr-TR" sz="2400" b="1" baseline="-25000" noProof="1">
                <a:solidFill>
                  <a:srgbClr val="FF0000"/>
                </a:solidFill>
              </a:rPr>
              <a:t>4</a:t>
            </a:r>
            <a:r>
              <a:rPr lang="en-US" altLang="tr-TR" sz="2400" b="1" noProof="1">
                <a:solidFill>
                  <a:srgbClr val="FF0000"/>
                </a:solidFill>
              </a:rPr>
              <a:t>C ceramics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836613"/>
            <a:ext cx="489585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3779838" y="2565400"/>
            <a:ext cx="56880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altLang="tr-TR" sz="1400"/>
              <a:t>Densities of boron carbide samples sintered by SPS</a:t>
            </a:r>
          </a:p>
        </p:txBody>
      </p:sp>
      <p:pic>
        <p:nvPicPr>
          <p:cNvPr id="2663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3716338"/>
            <a:ext cx="295275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738" y="2852738"/>
            <a:ext cx="49752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Rectangle 7"/>
          <p:cNvSpPr>
            <a:spLocks noChangeArrowheads="1"/>
          </p:cNvSpPr>
          <p:nvPr/>
        </p:nvSpPr>
        <p:spPr bwMode="auto">
          <a:xfrm>
            <a:off x="395288" y="6021388"/>
            <a:ext cx="4105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tr-TR" sz="1400"/>
              <a:t>SEM images of </a:t>
            </a:r>
            <a:r>
              <a:rPr lang="tr-TR" altLang="tr-TR" sz="1400"/>
              <a:t>fractured surface of </a:t>
            </a:r>
            <a:r>
              <a:rPr lang="en-US" altLang="tr-TR" sz="1400"/>
              <a:t>pure HS grade B</a:t>
            </a:r>
            <a:r>
              <a:rPr lang="en-US" altLang="tr-TR" sz="1400" baseline="-25000"/>
              <a:t>4</a:t>
            </a:r>
            <a:r>
              <a:rPr lang="en-US" altLang="tr-TR" sz="1400"/>
              <a:t>C</a:t>
            </a:r>
            <a:r>
              <a:rPr lang="tr-TR" altLang="tr-TR" sz="1400"/>
              <a:t> + Al</a:t>
            </a:r>
            <a:r>
              <a:rPr lang="tr-TR" altLang="tr-TR" sz="1400" baseline="-25000"/>
              <a:t>2</a:t>
            </a:r>
            <a:r>
              <a:rPr lang="tr-TR" altLang="tr-TR" sz="1400"/>
              <a:t>O</a:t>
            </a:r>
            <a:r>
              <a:rPr lang="tr-TR" altLang="tr-TR" sz="1400" baseline="-25000"/>
              <a:t>3</a:t>
            </a:r>
            <a:r>
              <a:rPr lang="tr-TR" altLang="tr-TR" sz="1400"/>
              <a:t> </a:t>
            </a:r>
            <a:r>
              <a:rPr lang="en-US" altLang="tr-TR" sz="1400"/>
              <a:t> sample</a:t>
            </a:r>
            <a:endParaRPr lang="tr-TR" altLang="tr-TR" sz="1400"/>
          </a:p>
        </p:txBody>
      </p:sp>
      <p:sp>
        <p:nvSpPr>
          <p:cNvPr id="26633" name="TextBox 9"/>
          <p:cNvSpPr txBox="1">
            <a:spLocks noChangeArrowheads="1"/>
          </p:cNvSpPr>
          <p:nvPr/>
        </p:nvSpPr>
        <p:spPr bwMode="auto">
          <a:xfrm>
            <a:off x="4572000" y="6092825"/>
            <a:ext cx="3960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altLang="tr-TR" sz="1400"/>
              <a:t>Hardness and fracture toughness values of samples</a:t>
            </a:r>
          </a:p>
        </p:txBody>
      </p:sp>
      <p:sp>
        <p:nvSpPr>
          <p:cNvPr id="26634" name="Rectangle 2"/>
          <p:cNvSpPr>
            <a:spLocks noChangeArrowheads="1"/>
          </p:cNvSpPr>
          <p:nvPr/>
        </p:nvSpPr>
        <p:spPr bwMode="auto">
          <a:xfrm>
            <a:off x="468313" y="3141663"/>
            <a:ext cx="38877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tr-TR" sz="1400"/>
              <a:t>SEM image of </a:t>
            </a:r>
            <a:r>
              <a:rPr lang="tr-TR" altLang="tr-TR" sz="1400"/>
              <a:t>fractured surface of </a:t>
            </a:r>
            <a:r>
              <a:rPr lang="en-US" altLang="tr-TR" sz="1400"/>
              <a:t>pure HS grade B</a:t>
            </a:r>
            <a:r>
              <a:rPr lang="en-US" altLang="tr-TR" sz="1400" baseline="-25000"/>
              <a:t>4</a:t>
            </a:r>
            <a:r>
              <a:rPr lang="en-US" altLang="tr-TR" sz="1400"/>
              <a:t>C sample</a:t>
            </a:r>
            <a:endParaRPr lang="tr-TR" altLang="tr-TR" sz="1400"/>
          </a:p>
        </p:txBody>
      </p:sp>
      <p:sp>
        <p:nvSpPr>
          <p:cNvPr id="12" name="1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BA1095-EC3C-4CB1-8FFF-17B042AAD3D9}" type="slidenum">
              <a:rPr lang="tr-TR" smtClean="0"/>
              <a:pPr>
                <a:defRPr/>
              </a:pPr>
              <a:t>12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08678E-98AC-44D3-A6C5-89C5D0C940D3}" type="slidenum">
              <a:rPr lang="tr-TR" smtClean="0"/>
              <a:pPr>
                <a:defRPr/>
              </a:pPr>
              <a:t>13</a:t>
            </a:fld>
            <a:endParaRPr lang="tr-TR"/>
          </a:p>
        </p:txBody>
      </p:sp>
      <p:sp>
        <p:nvSpPr>
          <p:cNvPr id="27651" name="Rectangle 12"/>
          <p:cNvSpPr>
            <a:spLocks noChangeArrowheads="1"/>
          </p:cNvSpPr>
          <p:nvPr/>
        </p:nvSpPr>
        <p:spPr bwMode="auto">
          <a:xfrm>
            <a:off x="2339975" y="374650"/>
            <a:ext cx="45720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altLang="tr-TR" sz="2400" b="1" noProof="1">
                <a:solidFill>
                  <a:srgbClr val="FF0000"/>
                </a:solidFill>
              </a:rPr>
              <a:t>TiB</a:t>
            </a:r>
            <a:r>
              <a:rPr lang="en-US" altLang="tr-TR" sz="2400" b="1" baseline="-25000" noProof="1">
                <a:solidFill>
                  <a:srgbClr val="FF0000"/>
                </a:solidFill>
              </a:rPr>
              <a:t>2</a:t>
            </a:r>
            <a:r>
              <a:rPr lang="en-US" altLang="tr-TR" sz="2400" b="1" noProof="1">
                <a:solidFill>
                  <a:srgbClr val="FF0000"/>
                </a:solidFill>
              </a:rPr>
              <a:t> ceramics</a:t>
            </a:r>
          </a:p>
        </p:txBody>
      </p:sp>
      <p:sp>
        <p:nvSpPr>
          <p:cNvPr id="27652" name="Dikdörtgen 9"/>
          <p:cNvSpPr>
            <a:spLocks noChangeArrowheads="1"/>
          </p:cNvSpPr>
          <p:nvPr/>
        </p:nvSpPr>
        <p:spPr bwMode="auto">
          <a:xfrm>
            <a:off x="144463" y="908050"/>
            <a:ext cx="4572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altLang="tr-TR" sz="1400"/>
              <a:t>S</a:t>
            </a:r>
            <a:r>
              <a:rPr lang="en-US" altLang="tr-TR" sz="1400"/>
              <a:t>intering parameters of monolithic TiB</a:t>
            </a:r>
            <a:r>
              <a:rPr lang="en-US" altLang="tr-TR" sz="1400" baseline="-25000"/>
              <a:t>2</a:t>
            </a:r>
            <a:r>
              <a:rPr lang="en-US" altLang="tr-TR" sz="1400"/>
              <a:t> ceramics were investigated by using SPS. Effects of sintering temperature between 1600 °C and 1800 °C, sintering pressure of 50 MPa and 70 MPa, sintering pressure mode as initial and after 1500 °C</a:t>
            </a:r>
            <a:r>
              <a:rPr lang="tr-TR" altLang="tr-TR" sz="1400"/>
              <a:t>,</a:t>
            </a:r>
            <a:r>
              <a:rPr lang="en-US" altLang="tr-TR" sz="1400"/>
              <a:t> sintering atmosphere of vacuum and argon</a:t>
            </a:r>
            <a:r>
              <a:rPr lang="tr-TR" altLang="tr-TR" sz="1400"/>
              <a:t> and the application of mechanical activation prior to sintering</a:t>
            </a:r>
            <a:r>
              <a:rPr lang="en-US" altLang="tr-TR" sz="1400"/>
              <a:t> were among the parameters to investigate.</a:t>
            </a:r>
          </a:p>
        </p:txBody>
      </p:sp>
      <p:sp>
        <p:nvSpPr>
          <p:cNvPr id="27653" name="Dikdörtgen 13"/>
          <p:cNvSpPr>
            <a:spLocks noChangeArrowheads="1"/>
          </p:cNvSpPr>
          <p:nvPr/>
        </p:nvSpPr>
        <p:spPr bwMode="auto">
          <a:xfrm>
            <a:off x="144463" y="5572125"/>
            <a:ext cx="4572000" cy="1169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tr-TR" sz="1400"/>
              <a:t>SEM micrographs of fractured TiB</a:t>
            </a:r>
            <a:r>
              <a:rPr lang="en-US" altLang="tr-TR" sz="1400" baseline="-25000"/>
              <a:t>2</a:t>
            </a:r>
            <a:r>
              <a:rPr lang="en-US" altLang="tr-TR" sz="1400"/>
              <a:t> samples (a: 50 MPa initial pressure under vacuum at 1800 °C, b: 50 MPa pressure after 1500 °C under vacuum at 1780 °C, c: 70 MPa initial pressure under vacuum at 1780 °C, d: 50 MPa initial pressure under argon at 1800 °C).</a:t>
            </a:r>
          </a:p>
        </p:txBody>
      </p:sp>
      <p:pic>
        <p:nvPicPr>
          <p:cNvPr id="27654" name="Resim 12" descr="C:\Users\Guest\Desktop\IJMR Makale\Figures\Figure 6, SEM Fra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708275"/>
            <a:ext cx="3529012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0"/>
          <p:cNvPicPr>
            <a:picLocks noChangeAspect="1" noChangeArrowheads="1"/>
          </p:cNvPicPr>
          <p:nvPr/>
        </p:nvPicPr>
        <p:blipFill>
          <a:blip r:embed="rId3" cstate="print"/>
          <a:srcRect l="26375" t="23422" r="5113" b="12347"/>
          <a:stretch>
            <a:fillRect/>
          </a:stretch>
        </p:blipFill>
        <p:spPr bwMode="auto">
          <a:xfrm>
            <a:off x="4668838" y="981075"/>
            <a:ext cx="4367212" cy="327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12 Tablo"/>
          <p:cNvGraphicFramePr>
            <a:graphicFrameLocks noGrp="1"/>
          </p:cNvGraphicFramePr>
          <p:nvPr/>
        </p:nvGraphicFramePr>
        <p:xfrm>
          <a:off x="4787900" y="4581525"/>
          <a:ext cx="4032447" cy="1661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691"/>
                <a:gridCol w="991585"/>
                <a:gridCol w="1123797"/>
                <a:gridCol w="85937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5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Sample</a:t>
                      </a:r>
                      <a:endParaRPr lang="en-US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Sintering</a:t>
                      </a:r>
                      <a:r>
                        <a:rPr lang="tr-TR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sz="15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Temp</a:t>
                      </a:r>
                      <a:r>
                        <a:rPr lang="tr-TR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., °C</a:t>
                      </a:r>
                      <a:endParaRPr lang="en-US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Relative</a:t>
                      </a:r>
                      <a:r>
                        <a:rPr lang="tr-TR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sz="15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Density</a:t>
                      </a:r>
                      <a:r>
                        <a:rPr lang="tr-TR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, %</a:t>
                      </a:r>
                      <a:endParaRPr lang="en-US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Hardness</a:t>
                      </a:r>
                      <a:r>
                        <a:rPr lang="tr-TR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tr-TR" sz="15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GPa</a:t>
                      </a:r>
                      <a:endParaRPr lang="en-US" sz="15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MA+SPS</a:t>
                      </a:r>
                      <a:endParaRPr lang="en-US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1800</a:t>
                      </a:r>
                      <a:endParaRPr lang="en-US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99.23</a:t>
                      </a:r>
                      <a:endParaRPr lang="en-US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20.46</a:t>
                      </a:r>
                      <a:endParaRPr lang="en-US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MA+SPS</a:t>
                      </a:r>
                      <a:endParaRPr lang="en-US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1700</a:t>
                      </a:r>
                      <a:endParaRPr lang="en-US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99.57</a:t>
                      </a:r>
                      <a:endParaRPr lang="en-US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20.73</a:t>
                      </a:r>
                      <a:endParaRPr lang="en-US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MA+SPS</a:t>
                      </a:r>
                      <a:endParaRPr lang="en-US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  <a:endParaRPr lang="en-US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99.04</a:t>
                      </a:r>
                      <a:endParaRPr lang="en-US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20.26</a:t>
                      </a:r>
                      <a:endParaRPr lang="en-US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2"/>
          <p:cNvSpPr>
            <a:spLocks noChangeArrowheads="1"/>
          </p:cNvSpPr>
          <p:nvPr/>
        </p:nvSpPr>
        <p:spPr bwMode="auto">
          <a:xfrm>
            <a:off x="2339975" y="912813"/>
            <a:ext cx="4572000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altLang="tr-TR" sz="2400" b="1" noProof="1">
                <a:solidFill>
                  <a:srgbClr val="FF0000"/>
                </a:solidFill>
              </a:rPr>
              <a:t>B</a:t>
            </a:r>
            <a:r>
              <a:rPr lang="en-US" altLang="tr-TR" sz="2400" b="1" baseline="-25000" noProof="1">
                <a:solidFill>
                  <a:srgbClr val="FF0000"/>
                </a:solidFill>
              </a:rPr>
              <a:t>4</a:t>
            </a:r>
            <a:r>
              <a:rPr lang="en-US" altLang="tr-TR" sz="2400" b="1" noProof="1">
                <a:solidFill>
                  <a:srgbClr val="FF0000"/>
                </a:solidFill>
              </a:rPr>
              <a:t>C- TiB</a:t>
            </a:r>
            <a:r>
              <a:rPr lang="en-US" altLang="tr-TR" sz="2400" b="1" baseline="-25000" noProof="1">
                <a:solidFill>
                  <a:srgbClr val="FF0000"/>
                </a:solidFill>
              </a:rPr>
              <a:t>2</a:t>
            </a:r>
            <a:r>
              <a:rPr lang="en-US" altLang="tr-TR" sz="2400" b="1" noProof="1">
                <a:solidFill>
                  <a:srgbClr val="FF0000"/>
                </a:solidFill>
              </a:rPr>
              <a:t> composites</a:t>
            </a:r>
          </a:p>
        </p:txBody>
      </p:sp>
      <p:sp>
        <p:nvSpPr>
          <p:cNvPr id="2052" name="Rectangle 1"/>
          <p:cNvSpPr>
            <a:spLocks noChangeArrowheads="1"/>
          </p:cNvSpPr>
          <p:nvPr/>
        </p:nvSpPr>
        <p:spPr bwMode="auto">
          <a:xfrm>
            <a:off x="396875" y="1735138"/>
            <a:ext cx="4103688" cy="830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just"/>
            <a:r>
              <a:rPr lang="en-US" altLang="tr-TR" sz="1600" b="1"/>
              <a:t>Relative densities of </a:t>
            </a:r>
            <a:r>
              <a:rPr lang="tr-TR" altLang="tr-TR" sz="1600" b="1"/>
              <a:t>B</a:t>
            </a:r>
            <a:r>
              <a:rPr lang="tr-TR" altLang="tr-TR" sz="1600" b="1" baseline="-25000"/>
              <a:t>4</a:t>
            </a:r>
            <a:r>
              <a:rPr lang="tr-TR" altLang="tr-TR" sz="1600" b="1"/>
              <a:t>C-TiB</a:t>
            </a:r>
            <a:r>
              <a:rPr lang="tr-TR" altLang="tr-TR" sz="1600" b="1" baseline="-25000"/>
              <a:t>2</a:t>
            </a:r>
            <a:r>
              <a:rPr lang="tr-TR" altLang="tr-TR" sz="1600" b="1"/>
              <a:t> </a:t>
            </a:r>
            <a:r>
              <a:rPr lang="en-US" altLang="tr-TR" sz="1600" b="1"/>
              <a:t>samples </a:t>
            </a:r>
            <a:r>
              <a:rPr lang="en-US" altLang="tr-TR" sz="1600"/>
              <a:t>spark plasma sintered at 1760 ± 10°C for 5 minutes</a:t>
            </a:r>
            <a:r>
              <a:rPr lang="tr-TR" altLang="tr-TR" sz="1600"/>
              <a:t> </a:t>
            </a:r>
            <a:r>
              <a:rPr lang="en-US" altLang="tr-TR" sz="1600"/>
              <a:t>under 40 MPa in vacuum atmosphere</a:t>
            </a:r>
          </a:p>
        </p:txBody>
      </p:sp>
      <p:graphicFrame>
        <p:nvGraphicFramePr>
          <p:cNvPr id="16" name="15 Tablo"/>
          <p:cNvGraphicFramePr>
            <a:graphicFrameLocks noGrp="1"/>
          </p:cNvGraphicFramePr>
          <p:nvPr/>
        </p:nvGraphicFramePr>
        <p:xfrm>
          <a:off x="323850" y="2743200"/>
          <a:ext cx="4103688" cy="2447924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325808"/>
                <a:gridCol w="947006"/>
                <a:gridCol w="1048859"/>
                <a:gridCol w="782015"/>
              </a:tblGrid>
              <a:tr h="791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Theoretical density </a:t>
                      </a:r>
                      <a:r>
                        <a:rPr lang="tr-TR" sz="1200" dirty="0" smtClean="0"/>
                        <a:t>(</a:t>
                      </a:r>
                      <a:r>
                        <a:rPr lang="en-GB" sz="1200" dirty="0" smtClean="0"/>
                        <a:t>g/cm</a:t>
                      </a:r>
                      <a:r>
                        <a:rPr lang="en-GB" sz="1200" baseline="30000" dirty="0" smtClean="0"/>
                        <a:t>3</a:t>
                      </a:r>
                      <a:r>
                        <a:rPr lang="tr-TR" sz="1200" baseline="0" dirty="0" smtClean="0"/>
                        <a:t>)</a:t>
                      </a:r>
                      <a:endParaRPr lang="tr-T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Measured density</a:t>
                      </a:r>
                      <a:endParaRPr lang="tr-TR" sz="12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smtClean="0"/>
                        <a:t>(</a:t>
                      </a:r>
                      <a:r>
                        <a:rPr lang="en-GB" sz="1200" dirty="0" smtClean="0"/>
                        <a:t>g/cm</a:t>
                      </a:r>
                      <a:r>
                        <a:rPr lang="en-GB" sz="1200" baseline="30000" dirty="0" smtClean="0"/>
                        <a:t>3</a:t>
                      </a:r>
                      <a:r>
                        <a:rPr lang="tr-TR" sz="1200" baseline="0" dirty="0" smtClean="0"/>
                        <a:t>)</a:t>
                      </a:r>
                      <a:endParaRPr lang="tr-T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/>
                        <a:t>Relative </a:t>
                      </a:r>
                      <a:r>
                        <a:rPr lang="en-GB" sz="1200" dirty="0"/>
                        <a:t>density </a:t>
                      </a:r>
                      <a:endParaRPr lang="tr-TR" sz="12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smtClean="0"/>
                        <a:t>(</a:t>
                      </a:r>
                      <a:r>
                        <a:rPr lang="en-GB" sz="1200" dirty="0" smtClean="0"/>
                        <a:t>%</a:t>
                      </a:r>
                      <a:r>
                        <a:rPr lang="tr-TR" sz="1200" dirty="0" smtClean="0"/>
                        <a:t>)</a:t>
                      </a:r>
                      <a:endParaRPr lang="tr-T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</a:tr>
              <a:tr h="2452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smtClean="0"/>
                        <a:t>%100 B</a:t>
                      </a:r>
                      <a:r>
                        <a:rPr lang="tr-TR" sz="1200" baseline="-25000" dirty="0" smtClean="0"/>
                        <a:t>4</a:t>
                      </a:r>
                      <a:r>
                        <a:rPr lang="tr-TR" sz="1200" dirty="0" smtClean="0"/>
                        <a:t>C</a:t>
                      </a:r>
                      <a:endParaRPr lang="tr-TR" sz="1200" i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smtClean="0"/>
                        <a:t>2,52</a:t>
                      </a:r>
                      <a:endParaRPr lang="tr-TR" sz="1200" i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smtClean="0"/>
                        <a:t>2,43</a:t>
                      </a:r>
                      <a:endParaRPr lang="tr-TR" sz="1200" i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smtClean="0"/>
                        <a:t> 96,3</a:t>
                      </a:r>
                      <a:endParaRPr lang="tr-TR" sz="1200" i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</a:tr>
              <a:tr h="352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/>
                        <a:t>%</a:t>
                      </a:r>
                      <a:r>
                        <a:rPr lang="en-GB" sz="1200" dirty="0"/>
                        <a:t>95 </a:t>
                      </a:r>
                      <a:r>
                        <a:rPr lang="en-GB" sz="1200" dirty="0" smtClean="0"/>
                        <a:t>B</a:t>
                      </a:r>
                      <a:r>
                        <a:rPr lang="en-GB" sz="1200" baseline="-25000" dirty="0" smtClean="0"/>
                        <a:t>4</a:t>
                      </a:r>
                      <a:r>
                        <a:rPr lang="en-GB" sz="1200" dirty="0" smtClean="0"/>
                        <a:t>C</a:t>
                      </a:r>
                      <a:r>
                        <a:rPr lang="tr-TR" sz="1200" dirty="0" smtClean="0"/>
                        <a:t> - </a:t>
                      </a:r>
                      <a:r>
                        <a:rPr lang="en-GB" sz="1200" dirty="0" smtClean="0"/>
                        <a:t>%5 TiB</a:t>
                      </a:r>
                      <a:r>
                        <a:rPr lang="en-GB" sz="1200" baseline="-25000" dirty="0" smtClean="0"/>
                        <a:t>2</a:t>
                      </a:r>
                      <a:endParaRPr lang="tr-T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/>
                        <a:t>2,61</a:t>
                      </a:r>
                      <a:endParaRPr lang="tr-T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2,57</a:t>
                      </a:r>
                      <a:endParaRPr lang="tr-T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 </a:t>
                      </a:r>
                      <a:r>
                        <a:rPr lang="en-GB" sz="1200" dirty="0" smtClean="0"/>
                        <a:t>98,</a:t>
                      </a:r>
                      <a:r>
                        <a:rPr lang="tr-TR" sz="1200" dirty="0" smtClean="0"/>
                        <a:t>4</a:t>
                      </a:r>
                      <a:endParaRPr lang="tr-T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</a:tr>
              <a:tr h="352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/>
                        <a:t>%</a:t>
                      </a:r>
                      <a:r>
                        <a:rPr lang="en-GB" sz="1200" dirty="0"/>
                        <a:t>90 </a:t>
                      </a:r>
                      <a:r>
                        <a:rPr lang="en-GB" sz="1200" dirty="0" smtClean="0"/>
                        <a:t>B</a:t>
                      </a:r>
                      <a:r>
                        <a:rPr lang="en-GB" sz="1200" baseline="-25000" dirty="0" smtClean="0"/>
                        <a:t>4</a:t>
                      </a:r>
                      <a:r>
                        <a:rPr lang="en-GB" sz="1200" dirty="0" smtClean="0"/>
                        <a:t>C</a:t>
                      </a:r>
                      <a:r>
                        <a:rPr lang="tr-TR" sz="1200" dirty="0" smtClean="0"/>
                        <a:t> - </a:t>
                      </a:r>
                      <a:r>
                        <a:rPr lang="en-GB" sz="1200" dirty="0" smtClean="0"/>
                        <a:t>%10 TiB</a:t>
                      </a:r>
                      <a:r>
                        <a:rPr lang="en-GB" sz="1200" baseline="-25000" dirty="0" smtClean="0"/>
                        <a:t>2</a:t>
                      </a:r>
                      <a:endParaRPr lang="tr-T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/>
                        <a:t>2,71</a:t>
                      </a:r>
                      <a:endParaRPr lang="tr-T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2,67</a:t>
                      </a:r>
                      <a:endParaRPr lang="tr-T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 </a:t>
                      </a:r>
                      <a:r>
                        <a:rPr lang="en-GB" sz="1200" dirty="0" smtClean="0"/>
                        <a:t>98,</a:t>
                      </a:r>
                      <a:r>
                        <a:rPr lang="tr-TR" sz="1200" dirty="0" smtClean="0"/>
                        <a:t>5</a:t>
                      </a:r>
                      <a:endParaRPr lang="tr-T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</a:tr>
              <a:tr h="352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/>
                        <a:t>%</a:t>
                      </a:r>
                      <a:r>
                        <a:rPr lang="en-GB" sz="1200" dirty="0"/>
                        <a:t>85 </a:t>
                      </a:r>
                      <a:r>
                        <a:rPr lang="en-GB" sz="1200" dirty="0" smtClean="0"/>
                        <a:t>B</a:t>
                      </a:r>
                      <a:r>
                        <a:rPr lang="en-GB" sz="1200" baseline="-25000" dirty="0" smtClean="0"/>
                        <a:t>4</a:t>
                      </a:r>
                      <a:r>
                        <a:rPr lang="en-GB" sz="1200" dirty="0" smtClean="0"/>
                        <a:t>C</a:t>
                      </a:r>
                      <a:r>
                        <a:rPr lang="tr-TR" sz="1200" dirty="0" smtClean="0"/>
                        <a:t> - </a:t>
                      </a:r>
                      <a:r>
                        <a:rPr lang="en-GB" sz="1200" dirty="0" smtClean="0"/>
                        <a:t>%15 TiB</a:t>
                      </a:r>
                      <a:r>
                        <a:rPr lang="en-GB" sz="1200" baseline="-25000" dirty="0" smtClean="0"/>
                        <a:t>2</a:t>
                      </a:r>
                      <a:endParaRPr lang="tr-T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/>
                        <a:t>2,81</a:t>
                      </a:r>
                      <a:endParaRPr lang="tr-T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2,79</a:t>
                      </a:r>
                      <a:endParaRPr lang="tr-T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 </a:t>
                      </a:r>
                      <a:r>
                        <a:rPr lang="en-GB" sz="1200" dirty="0" smtClean="0"/>
                        <a:t>99,</a:t>
                      </a:r>
                      <a:r>
                        <a:rPr lang="tr-TR" sz="1200" dirty="0" smtClean="0"/>
                        <a:t>2</a:t>
                      </a:r>
                      <a:endParaRPr lang="tr-T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</a:tr>
              <a:tr h="352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/>
                        <a:t>%</a:t>
                      </a:r>
                      <a:r>
                        <a:rPr lang="en-GB" sz="1200" dirty="0"/>
                        <a:t>80 </a:t>
                      </a:r>
                      <a:r>
                        <a:rPr lang="en-GB" sz="1200" dirty="0" smtClean="0"/>
                        <a:t>B</a:t>
                      </a:r>
                      <a:r>
                        <a:rPr lang="en-GB" sz="1200" baseline="-25000" dirty="0" smtClean="0"/>
                        <a:t>4</a:t>
                      </a:r>
                      <a:r>
                        <a:rPr lang="en-GB" sz="1200" dirty="0" smtClean="0"/>
                        <a:t>C</a:t>
                      </a:r>
                      <a:r>
                        <a:rPr lang="tr-TR" sz="1200" dirty="0" smtClean="0"/>
                        <a:t> - </a:t>
                      </a:r>
                      <a:r>
                        <a:rPr lang="en-GB" sz="1200" dirty="0" smtClean="0"/>
                        <a:t>%20 TiB</a:t>
                      </a:r>
                      <a:r>
                        <a:rPr lang="en-GB" sz="1200" baseline="-25000" dirty="0" smtClean="0"/>
                        <a:t>2</a:t>
                      </a:r>
                      <a:r>
                        <a:rPr lang="en-GB" sz="1200" dirty="0" smtClean="0"/>
                        <a:t> </a:t>
                      </a:r>
                      <a:endParaRPr lang="tr-T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/>
                        <a:t>2,91</a:t>
                      </a:r>
                      <a:endParaRPr lang="tr-T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/>
                        <a:t>2,</a:t>
                      </a:r>
                      <a:r>
                        <a:rPr lang="tr-TR" sz="1200" dirty="0" smtClean="0"/>
                        <a:t>90</a:t>
                      </a:r>
                      <a:endParaRPr lang="tr-T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 </a:t>
                      </a:r>
                      <a:r>
                        <a:rPr lang="en-GB" sz="1200" dirty="0" smtClean="0"/>
                        <a:t>99,</a:t>
                      </a:r>
                      <a:r>
                        <a:rPr lang="tr-TR" sz="1200" dirty="0" smtClean="0"/>
                        <a:t>8</a:t>
                      </a:r>
                      <a:endParaRPr lang="tr-T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7" marR="68567" marT="0" marB="0" anchor="ctr"/>
                </a:tc>
              </a:tr>
            </a:tbl>
          </a:graphicData>
        </a:graphic>
      </p:graphicFrame>
      <p:graphicFrame>
        <p:nvGraphicFramePr>
          <p:cNvPr id="2050" name="Object 6"/>
          <p:cNvGraphicFramePr>
            <a:graphicFrameLocks/>
          </p:cNvGraphicFramePr>
          <p:nvPr/>
        </p:nvGraphicFramePr>
        <p:xfrm>
          <a:off x="4716463" y="1517650"/>
          <a:ext cx="4248150" cy="3024188"/>
        </p:xfrm>
        <a:graphic>
          <a:graphicData uri="http://schemas.openxmlformats.org/presentationml/2006/ole">
            <p:oleObj spid="_x0000_s2050" r:id="rId4" imgW="5328366" imgH="3529890" progId="Excel.Sheet.8">
              <p:embed/>
            </p:oleObj>
          </a:graphicData>
        </a:graphic>
      </p:graphicFrame>
      <p:sp>
        <p:nvSpPr>
          <p:cNvPr id="2090" name="Rectangle 6"/>
          <p:cNvSpPr>
            <a:spLocks noChangeArrowheads="1"/>
          </p:cNvSpPr>
          <p:nvPr/>
        </p:nvSpPr>
        <p:spPr bwMode="auto">
          <a:xfrm>
            <a:off x="4572000" y="4468813"/>
            <a:ext cx="457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tr-TR" sz="1600" b="1"/>
              <a:t>Effect of TiB</a:t>
            </a:r>
            <a:r>
              <a:rPr lang="en-US" altLang="tr-TR" sz="1600" b="1" baseline="-25000"/>
              <a:t>2</a:t>
            </a:r>
            <a:r>
              <a:rPr lang="en-US" altLang="tr-TR" sz="1600" b="1"/>
              <a:t> content on hardness and fracture toughness of</a:t>
            </a:r>
            <a:r>
              <a:rPr lang="en-US" altLang="tr-TR" sz="1600"/>
              <a:t> </a:t>
            </a:r>
            <a:r>
              <a:rPr lang="tr-TR" altLang="tr-TR" sz="1600" b="1"/>
              <a:t>B</a:t>
            </a:r>
            <a:r>
              <a:rPr lang="tr-TR" altLang="tr-TR" sz="1600" b="1" baseline="-25000"/>
              <a:t>4</a:t>
            </a:r>
            <a:r>
              <a:rPr lang="tr-TR" altLang="tr-TR" sz="1600" b="1"/>
              <a:t>C-TiB</a:t>
            </a:r>
            <a:r>
              <a:rPr lang="tr-TR" altLang="tr-TR" sz="1600" b="1" baseline="-25000"/>
              <a:t>2</a:t>
            </a:r>
            <a:r>
              <a:rPr lang="tr-TR" altLang="tr-TR" sz="1600"/>
              <a:t> </a:t>
            </a:r>
            <a:r>
              <a:rPr lang="en-US" altLang="tr-TR" sz="1600" b="1"/>
              <a:t>samples</a:t>
            </a:r>
            <a:r>
              <a:rPr lang="en-US" altLang="tr-TR" sz="1600"/>
              <a:t> sp</a:t>
            </a:r>
            <a:r>
              <a:rPr lang="tr-TR" altLang="tr-TR" sz="1600"/>
              <a:t>s</a:t>
            </a:r>
            <a:r>
              <a:rPr lang="en-US" altLang="tr-TR" sz="1600"/>
              <a:t>ed at 1760 ± 10°C for 5 minutes</a:t>
            </a:r>
            <a:r>
              <a:rPr lang="tr-TR" altLang="tr-TR" sz="1600"/>
              <a:t> </a:t>
            </a:r>
            <a:r>
              <a:rPr lang="en-US" altLang="tr-TR" sz="1600"/>
              <a:t>under 40 MPa in vacuum atmosphere</a:t>
            </a:r>
          </a:p>
        </p:txBody>
      </p:sp>
      <p:sp>
        <p:nvSpPr>
          <p:cNvPr id="9" name="1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112E6E-F958-4878-912D-D09E6CA9D898}" type="slidenum">
              <a:rPr lang="tr-TR" smtClean="0"/>
              <a:pPr>
                <a:defRPr/>
              </a:pPr>
              <a:t>14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FD9911-34C7-4621-8D77-874A6DDFA0B6}" type="slidenum">
              <a:rPr lang="tr-TR" smtClean="0"/>
              <a:pPr>
                <a:defRPr/>
              </a:pPr>
              <a:t>15</a:t>
            </a:fld>
            <a:endParaRPr lang="tr-TR" dirty="0"/>
          </a:p>
        </p:txBody>
      </p:sp>
      <p:pic>
        <p:nvPicPr>
          <p:cNvPr id="2867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" y="1031875"/>
            <a:ext cx="451485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4781550" y="973138"/>
            <a:ext cx="42386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en-US" sz="1200"/>
              <a:t>The images were obtained by placing the Al</a:t>
            </a:r>
            <a:r>
              <a:rPr lang="en-US" altLang="en-US" sz="1200" baseline="-25000"/>
              <a:t>2</a:t>
            </a:r>
            <a:r>
              <a:rPr lang="en-US" altLang="en-US" sz="1200"/>
              <a:t>O</a:t>
            </a:r>
            <a:r>
              <a:rPr lang="en-US" altLang="en-US" sz="1200" baseline="-25000"/>
              <a:t>3</a:t>
            </a:r>
            <a:r>
              <a:rPr lang="en-US" altLang="en-US" sz="1200"/>
              <a:t> samples in front of the lens; a) The sample was sintered from Inframat Advanced Materials powders with high density, b) Undoped sample was sintered from TM-DAR powders, c) 150 ppm of MgO doped sample which was sintered from TM-DAR powders, d) The sample was annealed at 900 °C for 50 hours.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0850" y="2457450"/>
            <a:ext cx="2786063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4"/>
          <p:cNvSpPr>
            <a:spLocks noChangeArrowheads="1"/>
          </p:cNvSpPr>
          <p:nvPr/>
        </p:nvSpPr>
        <p:spPr bwMode="auto">
          <a:xfrm>
            <a:off x="4787900" y="5735638"/>
            <a:ext cx="4248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en-US" sz="1200"/>
              <a:t>150 ppm of MgO and 150 ppm of Y</a:t>
            </a:r>
            <a:r>
              <a:rPr lang="en-US" altLang="en-US" sz="1200" baseline="-25000"/>
              <a:t>2</a:t>
            </a:r>
            <a:r>
              <a:rPr lang="en-US" altLang="en-US" sz="1200"/>
              <a:t>O</a:t>
            </a:r>
            <a:r>
              <a:rPr lang="en-US" altLang="en-US" sz="1200" baseline="-25000"/>
              <a:t>3</a:t>
            </a:r>
            <a:r>
              <a:rPr lang="en-US" altLang="en-US" sz="1200"/>
              <a:t> doped sample which was </a:t>
            </a:r>
            <a:r>
              <a:rPr lang="tr-TR" altLang="en-US" sz="1200"/>
              <a:t>sintered</a:t>
            </a:r>
            <a:r>
              <a:rPr lang="en-US" altLang="en-US" sz="1200"/>
              <a:t> with a heating rate of</a:t>
            </a:r>
            <a:r>
              <a:rPr lang="tr-TR" altLang="en-US" sz="1200"/>
              <a:t> </a:t>
            </a:r>
            <a:r>
              <a:rPr lang="en-US" altLang="en-US" sz="1200"/>
              <a:t>8 °C</a:t>
            </a:r>
            <a:r>
              <a:rPr lang="tr-TR" altLang="en-US" sz="1200"/>
              <a:t> </a:t>
            </a:r>
            <a:r>
              <a:rPr lang="en-US" altLang="en-US" sz="1200"/>
              <a:t>/</a:t>
            </a:r>
            <a:r>
              <a:rPr lang="tr-TR" altLang="en-US" sz="1200"/>
              <a:t> </a:t>
            </a:r>
            <a:r>
              <a:rPr lang="en-US" altLang="en-US" sz="1200"/>
              <a:t>minute and </a:t>
            </a:r>
            <a:r>
              <a:rPr lang="tr-TR" altLang="en-US" sz="1200"/>
              <a:t>f</a:t>
            </a:r>
            <a:r>
              <a:rPr lang="en-US" altLang="en-US" sz="1200"/>
              <a:t>or 20 minutes at 1175 °C.</a:t>
            </a:r>
          </a:p>
        </p:txBody>
      </p:sp>
      <p:sp>
        <p:nvSpPr>
          <p:cNvPr id="28679" name="Rectangle 12"/>
          <p:cNvSpPr>
            <a:spLocks noChangeArrowheads="1"/>
          </p:cNvSpPr>
          <p:nvPr/>
        </p:nvSpPr>
        <p:spPr bwMode="auto">
          <a:xfrm>
            <a:off x="684213" y="404813"/>
            <a:ext cx="8243887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altLang="tr-TR" sz="2400" b="1" noProof="1">
                <a:solidFill>
                  <a:srgbClr val="FF0000"/>
                </a:solidFill>
              </a:rPr>
              <a:t>Production of Transparent Al</a:t>
            </a:r>
            <a:r>
              <a:rPr lang="en-US" altLang="tr-TR" sz="2400" b="1" baseline="-25000" noProof="1">
                <a:solidFill>
                  <a:srgbClr val="FF0000"/>
                </a:solidFill>
              </a:rPr>
              <a:t>2</a:t>
            </a:r>
            <a:r>
              <a:rPr lang="en-US" altLang="tr-TR" sz="2400" b="1" noProof="1">
                <a:solidFill>
                  <a:srgbClr val="FF0000"/>
                </a:solidFill>
              </a:rPr>
              <a:t>O</a:t>
            </a:r>
            <a:r>
              <a:rPr lang="en-US" altLang="tr-TR" sz="2400" b="1" baseline="-25000" noProof="1">
                <a:solidFill>
                  <a:srgbClr val="FF0000"/>
                </a:solidFill>
              </a:rPr>
              <a:t>3</a:t>
            </a:r>
            <a:r>
              <a:rPr lang="en-US" altLang="tr-TR" sz="2400" b="1" noProof="1">
                <a:solidFill>
                  <a:srgbClr val="FF0000"/>
                </a:solidFill>
              </a:rPr>
              <a:t> Ceramics Using SPS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D251DB-B597-4A26-B305-981D61C34B13}" type="slidenum">
              <a:rPr lang="tr-TR" smtClean="0"/>
              <a:pPr>
                <a:defRPr/>
              </a:pPr>
              <a:t>16</a:t>
            </a:fld>
            <a:endParaRPr lang="tr-TR"/>
          </a:p>
        </p:txBody>
      </p:sp>
      <p:sp>
        <p:nvSpPr>
          <p:cNvPr id="29699" name="Dikdörtgen 1"/>
          <p:cNvSpPr>
            <a:spLocks noChangeArrowheads="1"/>
          </p:cNvSpPr>
          <p:nvPr/>
        </p:nvSpPr>
        <p:spPr bwMode="auto">
          <a:xfrm>
            <a:off x="5580063" y="5859463"/>
            <a:ext cx="34575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altLang="en-US" sz="1400" dirty="0">
                <a:latin typeface="Times New Roman" pitchFamily="18" charset="0"/>
                <a:cs typeface="Times New Roman" pitchFamily="18" charset="0"/>
              </a:rPr>
              <a:t>0.5% MgO added sample which was sintered by using Spark Plasma Sintering for 30 minutes at 1650 °C.</a:t>
            </a:r>
            <a:endParaRPr lang="en-US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0" name="Metin kutusu 3"/>
          <p:cNvSpPr txBox="1">
            <a:spLocks noChangeArrowheads="1"/>
          </p:cNvSpPr>
          <p:nvPr/>
        </p:nvSpPr>
        <p:spPr bwMode="auto">
          <a:xfrm>
            <a:off x="7119938" y="1517650"/>
            <a:ext cx="22764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altLang="en-US" sz="1600">
                <a:latin typeface="Times New Roman" pitchFamily="18" charset="0"/>
                <a:cs typeface="Times New Roman" pitchFamily="18" charset="0"/>
              </a:rPr>
              <a:t>Used Additives;</a:t>
            </a:r>
          </a:p>
          <a:p>
            <a:r>
              <a:rPr lang="tr-TR" altLang="en-US" sz="1600">
                <a:latin typeface="Times New Roman" pitchFamily="18" charset="0"/>
                <a:cs typeface="Times New Roman" pitchFamily="18" charset="0"/>
              </a:rPr>
              <a:t>MgO, La</a:t>
            </a:r>
            <a:r>
              <a:rPr lang="tr-TR" altLang="en-US" sz="16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tr-TR" altLang="en-US" sz="160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tr-TR" altLang="en-US" sz="1600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tr-TR" altLang="en-US" sz="1600">
                <a:latin typeface="Times New Roman" pitchFamily="18" charset="0"/>
                <a:cs typeface="Times New Roman" pitchFamily="18" charset="0"/>
              </a:rPr>
              <a:t>, Y</a:t>
            </a:r>
            <a:r>
              <a:rPr lang="tr-TR" altLang="en-US" sz="16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tr-TR" altLang="en-US" sz="160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tr-TR" altLang="en-US" sz="1600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tr-TR" altLang="en-US" sz="160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tr-TR" altLang="en-US" sz="1600">
                <a:latin typeface="Times New Roman" pitchFamily="18" charset="0"/>
                <a:cs typeface="Times New Roman" pitchFamily="18" charset="0"/>
              </a:rPr>
              <a:t>MgO + La</a:t>
            </a:r>
            <a:r>
              <a:rPr lang="tr-TR" altLang="en-US" sz="16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tr-TR" altLang="en-US" sz="160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tr-TR" altLang="en-US" sz="1600" baseline="-2500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 b="5125"/>
          <a:stretch>
            <a:fillRect/>
          </a:stretch>
        </p:blipFill>
        <p:spPr bwMode="auto">
          <a:xfrm>
            <a:off x="6227763" y="3141663"/>
            <a:ext cx="22606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12"/>
          <p:cNvSpPr>
            <a:spLocks noChangeArrowheads="1"/>
          </p:cNvSpPr>
          <p:nvPr/>
        </p:nvSpPr>
        <p:spPr bwMode="auto">
          <a:xfrm>
            <a:off x="647700" y="333375"/>
            <a:ext cx="8532813" cy="8302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altLang="tr-TR" sz="2400" b="1" noProof="1">
                <a:solidFill>
                  <a:srgbClr val="FF0000"/>
                </a:solidFill>
              </a:rPr>
              <a:t>Effects of Additives on the Light Transmittance of AlON (Aluminum Oxynitride) Ceramics Sintered by using SPS</a:t>
            </a:r>
          </a:p>
        </p:txBody>
      </p:sp>
      <p:pic>
        <p:nvPicPr>
          <p:cNvPr id="29703" name="Picture 9" descr="C:\Users\Ahmet\Desktop\Light Transmittance - Wavelength 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975" y="1052513"/>
            <a:ext cx="44196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5"/>
          <p:cNvPicPr>
            <a:picLocks noChangeAspect="1" noChangeArrowheads="1"/>
          </p:cNvPicPr>
          <p:nvPr/>
        </p:nvPicPr>
        <p:blipFill>
          <a:blip r:embed="rId4" cstate="print"/>
          <a:srcRect r="3922"/>
          <a:stretch>
            <a:fillRect/>
          </a:stretch>
        </p:blipFill>
        <p:spPr bwMode="auto">
          <a:xfrm>
            <a:off x="847725" y="3398838"/>
            <a:ext cx="4084638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Dikdörtgen 5"/>
          <p:cNvSpPr>
            <a:spLocks noChangeArrowheads="1"/>
          </p:cNvSpPr>
          <p:nvPr/>
        </p:nvSpPr>
        <p:spPr bwMode="auto">
          <a:xfrm>
            <a:off x="395288" y="1395413"/>
            <a:ext cx="1728787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altLang="en-US" sz="1400">
                <a:latin typeface="Times New Roman" pitchFamily="18" charset="0"/>
                <a:cs typeface="Times New Roman" pitchFamily="18" charset="0"/>
              </a:rPr>
              <a:t>Linear light transmittance values of </a:t>
            </a:r>
            <a:r>
              <a:rPr lang="en-US" altLang="en-US" sz="1400">
                <a:latin typeface="Times New Roman" pitchFamily="18" charset="0"/>
                <a:cs typeface="Times New Roman" pitchFamily="18" charset="0"/>
              </a:rPr>
              <a:t>AlON </a:t>
            </a:r>
            <a:r>
              <a:rPr lang="tr-TR" altLang="en-US" sz="140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altLang="en-US" sz="1400">
                <a:latin typeface="Times New Roman" pitchFamily="18" charset="0"/>
                <a:cs typeface="Times New Roman" pitchFamily="18" charset="0"/>
              </a:rPr>
              <a:t>UV, </a:t>
            </a:r>
            <a:r>
              <a:rPr lang="tr-TR" altLang="en-US" sz="1400">
                <a:latin typeface="Times New Roman" pitchFamily="18" charset="0"/>
                <a:cs typeface="Times New Roman" pitchFamily="18" charset="0"/>
              </a:rPr>
              <a:t>visible and</a:t>
            </a:r>
            <a:r>
              <a:rPr lang="en-US" altLang="en-US" sz="1400">
                <a:latin typeface="Times New Roman" pitchFamily="18" charset="0"/>
                <a:cs typeface="Times New Roman" pitchFamily="18" charset="0"/>
              </a:rPr>
              <a:t> IR </a:t>
            </a:r>
            <a:r>
              <a:rPr lang="tr-TR" altLang="en-US" sz="1400">
                <a:latin typeface="Times New Roman" pitchFamily="18" charset="0"/>
                <a:cs typeface="Times New Roman" pitchFamily="18" charset="0"/>
              </a:rPr>
              <a:t>wave lengths.</a:t>
            </a:r>
            <a:endParaRPr lang="en-US" altLang="en-US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Metin kutusu 4"/>
          <p:cNvSpPr txBox="1"/>
          <p:nvPr/>
        </p:nvSpPr>
        <p:spPr>
          <a:xfrm>
            <a:off x="395288" y="3914775"/>
            <a:ext cx="1439862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80975" indent="-180975">
              <a:buFontTx/>
              <a:buAutoNum type="alphaLcPeriod"/>
              <a:defRPr/>
            </a:pPr>
            <a:r>
              <a:rPr lang="tr-T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Undoped</a:t>
            </a: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80975" indent="-180975">
              <a:buFontTx/>
              <a:buAutoNum type="alphaLcPeriod"/>
              <a:defRPr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MgO </a:t>
            </a:r>
            <a:r>
              <a:rPr lang="tr-T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added</a:t>
            </a:r>
            <a:endParaRPr lang="tr-T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La</a:t>
            </a:r>
            <a:r>
              <a:rPr lang="tr-TR" sz="1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tr-TR" sz="1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added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3500" y="2852738"/>
            <a:ext cx="5156200" cy="39243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Dikdörtgen"/>
          <p:cNvSpPr>
            <a:spLocks noChangeArrowheads="1"/>
          </p:cNvSpPr>
          <p:nvPr/>
        </p:nvSpPr>
        <p:spPr bwMode="auto">
          <a:xfrm>
            <a:off x="250825" y="620713"/>
            <a:ext cx="8642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>
                <a:solidFill>
                  <a:srgbClr val="0070C0"/>
                </a:solidFill>
              </a:rPr>
              <a:t>Explosive Consolidation</a:t>
            </a:r>
            <a:endParaRPr lang="en-US" sz="2800">
              <a:solidFill>
                <a:srgbClr val="0070C0"/>
              </a:solidFill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250825" y="1241425"/>
            <a:ext cx="8642350" cy="50784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tr-TR" dirty="0"/>
              <a:t>Explosive </a:t>
            </a:r>
            <a:r>
              <a:rPr lang="tr-TR" dirty="0" err="1"/>
              <a:t>consolidation</a:t>
            </a:r>
            <a:r>
              <a:rPr lang="tr-TR" dirty="0"/>
              <a:t> </a:t>
            </a:r>
            <a:r>
              <a:rPr lang="tr-TR" dirty="0" err="1"/>
              <a:t>involves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use</a:t>
            </a:r>
            <a:r>
              <a:rPr lang="tr-TR" dirty="0"/>
              <a:t> of </a:t>
            </a:r>
            <a:r>
              <a:rPr lang="tr-TR" dirty="0" err="1"/>
              <a:t>detonation</a:t>
            </a:r>
            <a:r>
              <a:rPr lang="tr-TR" dirty="0"/>
              <a:t>-</a:t>
            </a:r>
            <a:r>
              <a:rPr lang="tr-TR" dirty="0" err="1"/>
              <a:t>induced</a:t>
            </a:r>
            <a:r>
              <a:rPr lang="tr-TR" dirty="0"/>
              <a:t> </a:t>
            </a:r>
            <a:r>
              <a:rPr lang="tr-TR" dirty="0" err="1"/>
              <a:t>shock</a:t>
            </a:r>
            <a:r>
              <a:rPr lang="tr-TR" dirty="0"/>
              <a:t> </a:t>
            </a:r>
            <a:r>
              <a:rPr lang="tr-TR" dirty="0" err="1"/>
              <a:t>waves</a:t>
            </a:r>
            <a:r>
              <a:rPr lang="tr-TR" dirty="0"/>
              <a:t> </a:t>
            </a:r>
            <a:r>
              <a:rPr lang="tr-TR" dirty="0" err="1"/>
              <a:t>traveling</a:t>
            </a:r>
            <a:r>
              <a:rPr lang="tr-TR" dirty="0"/>
              <a:t> </a:t>
            </a:r>
            <a:r>
              <a:rPr lang="tr-TR" dirty="0" err="1"/>
              <a:t>through</a:t>
            </a:r>
            <a:r>
              <a:rPr lang="tr-TR" dirty="0"/>
              <a:t> an </a:t>
            </a:r>
            <a:r>
              <a:rPr lang="tr-TR" dirty="0" err="1"/>
              <a:t>encased</a:t>
            </a:r>
            <a:r>
              <a:rPr lang="tr-TR" dirty="0"/>
              <a:t> </a:t>
            </a:r>
            <a:r>
              <a:rPr lang="tr-TR" dirty="0" err="1"/>
              <a:t>powder</a:t>
            </a:r>
            <a:r>
              <a:rPr lang="tr-TR" dirty="0"/>
              <a:t> (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mixture</a:t>
            </a:r>
            <a:r>
              <a:rPr lang="tr-TR" dirty="0"/>
              <a:t> of </a:t>
            </a:r>
            <a:r>
              <a:rPr lang="tr-TR" dirty="0" err="1"/>
              <a:t>powders</a:t>
            </a:r>
            <a:r>
              <a:rPr lang="tr-TR" dirty="0"/>
              <a:t>)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bring</a:t>
            </a:r>
            <a:r>
              <a:rPr lang="tr-TR" dirty="0"/>
              <a:t> </a:t>
            </a:r>
            <a:r>
              <a:rPr lang="tr-TR" dirty="0" err="1"/>
              <a:t>about</a:t>
            </a:r>
            <a:r>
              <a:rPr lang="tr-TR" dirty="0"/>
              <a:t> </a:t>
            </a:r>
            <a:r>
              <a:rPr lang="tr-TR" dirty="0" err="1"/>
              <a:t>their</a:t>
            </a:r>
            <a:r>
              <a:rPr lang="tr-TR" dirty="0"/>
              <a:t> </a:t>
            </a:r>
            <a:r>
              <a:rPr lang="tr-TR" dirty="0" err="1"/>
              <a:t>densification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a </a:t>
            </a:r>
            <a:r>
              <a:rPr lang="tr-TR" dirty="0" err="1"/>
              <a:t>monolithic</a:t>
            </a:r>
            <a:r>
              <a:rPr lang="tr-TR" dirty="0"/>
              <a:t> </a:t>
            </a:r>
            <a:r>
              <a:rPr lang="tr-TR" dirty="0" err="1"/>
              <a:t>solid</a:t>
            </a:r>
            <a:r>
              <a:rPr lang="tr-TR" dirty="0"/>
              <a:t> </a:t>
            </a:r>
            <a:r>
              <a:rPr lang="tr-TR" dirty="0" err="1"/>
              <a:t>piece</a:t>
            </a:r>
            <a:r>
              <a:rPr lang="tr-TR" dirty="0"/>
              <a:t>.</a:t>
            </a:r>
          </a:p>
          <a:p>
            <a:pPr algn="just">
              <a:defRPr/>
            </a:pPr>
            <a:endParaRPr lang="tr-TR" dirty="0"/>
          </a:p>
          <a:p>
            <a:pPr algn="just">
              <a:defRPr/>
            </a:pPr>
            <a:r>
              <a:rPr lang="tr-TR" dirty="0"/>
              <a:t>Explosive </a:t>
            </a:r>
            <a:r>
              <a:rPr lang="tr-TR" dirty="0" err="1"/>
              <a:t>consolidation</a:t>
            </a:r>
            <a:r>
              <a:rPr lang="tr-TR" dirty="0"/>
              <a:t> of </a:t>
            </a:r>
            <a:r>
              <a:rPr lang="tr-TR" dirty="0" err="1"/>
              <a:t>powder</a:t>
            </a:r>
            <a:r>
              <a:rPr lang="tr-TR" dirty="0"/>
              <a:t> has </a:t>
            </a:r>
            <a:r>
              <a:rPr lang="tr-TR" dirty="0" err="1"/>
              <a:t>unique</a:t>
            </a:r>
            <a:r>
              <a:rPr lang="tr-TR" dirty="0"/>
              <a:t> </a:t>
            </a:r>
            <a:r>
              <a:rPr lang="tr-TR" dirty="0" err="1"/>
              <a:t>advantages</a:t>
            </a:r>
            <a:r>
              <a:rPr lang="tr-TR" dirty="0"/>
              <a:t> </a:t>
            </a:r>
            <a:r>
              <a:rPr lang="tr-TR" dirty="0" err="1"/>
              <a:t>over</a:t>
            </a:r>
            <a:r>
              <a:rPr lang="tr-TR" dirty="0"/>
              <a:t> </a:t>
            </a:r>
            <a:r>
              <a:rPr lang="tr-TR" dirty="0" err="1"/>
              <a:t>static</a:t>
            </a:r>
            <a:r>
              <a:rPr lang="tr-TR" dirty="0"/>
              <a:t> </a:t>
            </a:r>
            <a:r>
              <a:rPr lang="tr-TR" dirty="0" err="1"/>
              <a:t>compaction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subsequent</a:t>
            </a:r>
            <a:r>
              <a:rPr lang="tr-TR" dirty="0"/>
              <a:t> </a:t>
            </a:r>
            <a:r>
              <a:rPr lang="tr-TR" dirty="0" err="1"/>
              <a:t>heat</a:t>
            </a:r>
            <a:r>
              <a:rPr lang="tr-TR" dirty="0"/>
              <a:t> </a:t>
            </a:r>
            <a:r>
              <a:rPr lang="tr-TR" dirty="0" err="1"/>
              <a:t>treatment</a:t>
            </a:r>
            <a:r>
              <a:rPr lang="tr-TR" dirty="0"/>
              <a:t>. </a:t>
            </a:r>
            <a:r>
              <a:rPr lang="tr-TR" dirty="0" err="1"/>
              <a:t>They</a:t>
            </a:r>
            <a:r>
              <a:rPr lang="tr-TR" dirty="0"/>
              <a:t> </a:t>
            </a:r>
            <a:r>
              <a:rPr lang="tr-TR" dirty="0" err="1"/>
              <a:t>include</a:t>
            </a:r>
            <a:r>
              <a:rPr lang="tr-TR" dirty="0"/>
              <a:t>;</a:t>
            </a:r>
          </a:p>
          <a:p>
            <a:pPr algn="just">
              <a:defRPr/>
            </a:pPr>
            <a:endParaRPr lang="tr-TR" dirty="0"/>
          </a:p>
          <a:p>
            <a:pPr marL="180975" indent="-180975" algn="just">
              <a:buFont typeface="Courier New" pitchFamily="49" charset="0"/>
              <a:buChar char="o"/>
              <a:defRPr/>
            </a:pPr>
            <a:r>
              <a:rPr lang="tr-TR" dirty="0"/>
              <a:t> </a:t>
            </a:r>
            <a:r>
              <a:rPr lang="tr-TR" dirty="0" err="1"/>
              <a:t>Possibility</a:t>
            </a:r>
            <a:r>
              <a:rPr lang="tr-TR" dirty="0"/>
              <a:t> of </a:t>
            </a:r>
            <a:r>
              <a:rPr lang="tr-TR" dirty="0" err="1"/>
              <a:t>achieving</a:t>
            </a:r>
            <a:r>
              <a:rPr lang="tr-TR" dirty="0"/>
              <a:t> </a:t>
            </a:r>
            <a:r>
              <a:rPr lang="tr-TR" dirty="0" err="1"/>
              <a:t>densities</a:t>
            </a:r>
            <a:r>
              <a:rPr lang="tr-TR" dirty="0"/>
              <a:t> </a:t>
            </a:r>
            <a:r>
              <a:rPr lang="tr-TR" dirty="0" err="1"/>
              <a:t>approaching</a:t>
            </a:r>
            <a:r>
              <a:rPr lang="tr-TR" dirty="0"/>
              <a:t> </a:t>
            </a:r>
            <a:r>
              <a:rPr lang="tr-TR" dirty="0" err="1"/>
              <a:t>theoretical</a:t>
            </a:r>
            <a:r>
              <a:rPr lang="tr-TR" dirty="0"/>
              <a:t> </a:t>
            </a:r>
            <a:r>
              <a:rPr lang="tr-TR" dirty="0" err="1"/>
              <a:t>levels</a:t>
            </a:r>
            <a:r>
              <a:rPr lang="tr-TR" dirty="0"/>
              <a:t> </a:t>
            </a:r>
            <a:r>
              <a:rPr lang="tr-TR" dirty="0" err="1"/>
              <a:t>without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need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subsequent</a:t>
            </a:r>
            <a:r>
              <a:rPr lang="tr-TR" dirty="0"/>
              <a:t> </a:t>
            </a:r>
            <a:r>
              <a:rPr lang="tr-TR" dirty="0" err="1"/>
              <a:t>heat</a:t>
            </a:r>
            <a:r>
              <a:rPr lang="tr-TR" dirty="0"/>
              <a:t> </a:t>
            </a:r>
            <a:r>
              <a:rPr lang="tr-TR" dirty="0" err="1"/>
              <a:t>treatment</a:t>
            </a:r>
            <a:r>
              <a:rPr lang="tr-TR" dirty="0"/>
              <a:t>,</a:t>
            </a:r>
          </a:p>
          <a:p>
            <a:pPr marL="180975" indent="-180975" algn="just">
              <a:buFont typeface="Courier New" pitchFamily="49" charset="0"/>
              <a:buChar char="o"/>
              <a:defRPr/>
            </a:pPr>
            <a:endParaRPr lang="tr-TR" dirty="0"/>
          </a:p>
          <a:p>
            <a:pPr marL="180975" indent="-180975" algn="just">
              <a:buFont typeface="Courier New" pitchFamily="49" charset="0"/>
              <a:buChar char="o"/>
              <a:defRPr/>
            </a:pPr>
            <a:r>
              <a:rPr lang="tr-TR" dirty="0"/>
              <a:t> </a:t>
            </a:r>
            <a:r>
              <a:rPr lang="tr-TR" dirty="0" err="1"/>
              <a:t>Elevated</a:t>
            </a:r>
            <a:r>
              <a:rPr lang="tr-TR" dirty="0"/>
              <a:t> </a:t>
            </a:r>
            <a:r>
              <a:rPr lang="tr-TR" dirty="0" err="1"/>
              <a:t>temperature</a:t>
            </a:r>
            <a:r>
              <a:rPr lang="tr-TR" dirty="0"/>
              <a:t> </a:t>
            </a:r>
            <a:r>
              <a:rPr lang="tr-TR" dirty="0" err="1"/>
              <a:t>compaction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grain</a:t>
            </a:r>
            <a:r>
              <a:rPr lang="tr-TR" dirty="0"/>
              <a:t> size </a:t>
            </a:r>
            <a:r>
              <a:rPr lang="tr-TR" dirty="0" err="1"/>
              <a:t>tailoring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synthesis</a:t>
            </a:r>
            <a:r>
              <a:rPr lang="tr-TR" dirty="0"/>
              <a:t> of a </a:t>
            </a:r>
            <a:r>
              <a:rPr lang="tr-TR" dirty="0" err="1"/>
              <a:t>compound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alloy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elemental</a:t>
            </a:r>
            <a:r>
              <a:rPr lang="tr-TR" dirty="0"/>
              <a:t> </a:t>
            </a:r>
            <a:r>
              <a:rPr lang="tr-TR" dirty="0" err="1"/>
              <a:t>components</a:t>
            </a:r>
            <a:r>
              <a:rPr lang="tr-TR" dirty="0"/>
              <a:t>,</a:t>
            </a:r>
          </a:p>
          <a:p>
            <a:pPr marL="180975" indent="-180975" algn="just">
              <a:buFont typeface="Courier New" pitchFamily="49" charset="0"/>
              <a:buChar char="o"/>
              <a:defRPr/>
            </a:pPr>
            <a:endParaRPr lang="tr-TR" dirty="0"/>
          </a:p>
          <a:p>
            <a:pPr marL="180975" indent="-180975" algn="just">
              <a:buFont typeface="Courier New" pitchFamily="49" charset="0"/>
              <a:buChar char="o"/>
              <a:defRPr/>
            </a:pPr>
            <a:r>
              <a:rPr lang="tr-TR" dirty="0"/>
              <a:t> </a:t>
            </a:r>
            <a:r>
              <a:rPr lang="tr-TR" dirty="0" err="1"/>
              <a:t>Removal</a:t>
            </a:r>
            <a:r>
              <a:rPr lang="tr-TR" dirty="0"/>
              <a:t> of stoichiometry </a:t>
            </a:r>
            <a:r>
              <a:rPr lang="tr-TR" dirty="0" err="1"/>
              <a:t>limitations</a:t>
            </a:r>
            <a:r>
              <a:rPr lang="tr-TR" dirty="0"/>
              <a:t> </a:t>
            </a:r>
            <a:r>
              <a:rPr lang="tr-TR" dirty="0" err="1"/>
              <a:t>leading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formation</a:t>
            </a:r>
            <a:r>
              <a:rPr lang="tr-TR" dirty="0"/>
              <a:t> of </a:t>
            </a:r>
            <a:r>
              <a:rPr lang="tr-TR" dirty="0" err="1"/>
              <a:t>unique</a:t>
            </a:r>
            <a:r>
              <a:rPr lang="tr-TR" dirty="0"/>
              <a:t> </a:t>
            </a:r>
            <a:r>
              <a:rPr lang="tr-TR" dirty="0" err="1"/>
              <a:t>alloy</a:t>
            </a:r>
            <a:r>
              <a:rPr lang="tr-TR" dirty="0"/>
              <a:t> </a:t>
            </a:r>
            <a:r>
              <a:rPr lang="tr-TR" dirty="0" err="1"/>
              <a:t>compositions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special</a:t>
            </a:r>
            <a:r>
              <a:rPr lang="tr-TR" dirty="0"/>
              <a:t> </a:t>
            </a:r>
            <a:r>
              <a:rPr lang="tr-TR" dirty="0" err="1"/>
              <a:t>properties</a:t>
            </a:r>
            <a:r>
              <a:rPr lang="tr-TR" dirty="0"/>
              <a:t>,</a:t>
            </a:r>
          </a:p>
          <a:p>
            <a:pPr marL="180975" indent="-180975" algn="just">
              <a:buFont typeface="Courier New" pitchFamily="49" charset="0"/>
              <a:buChar char="o"/>
              <a:defRPr/>
            </a:pPr>
            <a:endParaRPr lang="tr-TR" dirty="0"/>
          </a:p>
          <a:p>
            <a:pPr marL="180975" indent="-180975" algn="just">
              <a:buFont typeface="Courier New" pitchFamily="49" charset="0"/>
              <a:buChar char="o"/>
              <a:defRPr/>
            </a:pPr>
            <a:r>
              <a:rPr lang="tr-TR" dirty="0"/>
              <a:t> </a:t>
            </a:r>
            <a:r>
              <a:rPr lang="tr-TR" dirty="0" err="1"/>
              <a:t>Possibility</a:t>
            </a:r>
            <a:r>
              <a:rPr lang="tr-TR" dirty="0"/>
              <a:t> of </a:t>
            </a:r>
            <a:r>
              <a:rPr lang="tr-TR" dirty="0" err="1"/>
              <a:t>tailoring</a:t>
            </a:r>
            <a:r>
              <a:rPr lang="tr-TR" dirty="0"/>
              <a:t> </a:t>
            </a:r>
            <a:r>
              <a:rPr lang="tr-TR" dirty="0" err="1"/>
              <a:t>detonation</a:t>
            </a:r>
            <a:r>
              <a:rPr lang="tr-TR" dirty="0"/>
              <a:t> </a:t>
            </a:r>
            <a:r>
              <a:rPr lang="tr-TR" dirty="0" err="1"/>
              <a:t>induced</a:t>
            </a:r>
            <a:r>
              <a:rPr lang="tr-TR" dirty="0"/>
              <a:t> </a:t>
            </a:r>
            <a:r>
              <a:rPr lang="tr-TR" dirty="0" err="1"/>
              <a:t>pressure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temperature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introduce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totally</a:t>
            </a:r>
            <a:r>
              <a:rPr lang="tr-TR" dirty="0"/>
              <a:t> </a:t>
            </a:r>
            <a:r>
              <a:rPr lang="tr-TR" dirty="0" err="1"/>
              <a:t>obviate</a:t>
            </a:r>
            <a:r>
              <a:rPr lang="tr-TR" dirty="0"/>
              <a:t> </a:t>
            </a:r>
            <a:r>
              <a:rPr lang="tr-TR" dirty="0" err="1"/>
              <a:t>reaction</a:t>
            </a:r>
            <a:r>
              <a:rPr lang="tr-TR" dirty="0"/>
              <a:t> </a:t>
            </a:r>
            <a:r>
              <a:rPr lang="tr-TR" dirty="0" err="1"/>
              <a:t>within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constituent</a:t>
            </a:r>
            <a:r>
              <a:rPr lang="tr-TR" dirty="0"/>
              <a:t> </a:t>
            </a:r>
            <a:r>
              <a:rPr lang="tr-TR" dirty="0" err="1"/>
              <a:t>powders</a:t>
            </a:r>
            <a:r>
              <a:rPr lang="tr-TR" dirty="0"/>
              <a:t>.</a:t>
            </a:r>
          </a:p>
        </p:txBody>
      </p:sp>
      <p:sp>
        <p:nvSpPr>
          <p:cNvPr id="30724" name="95 Slayt Numarası Yer Tutucusu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8E4D7946-AE3D-4506-AB2B-FFD936B391CD}" type="slidenum">
              <a:rPr lang="tr-TR" sz="1200">
                <a:latin typeface="+mn-lt"/>
              </a:rPr>
              <a:pPr algn="r" eaLnBrk="0" hangingPunct="0"/>
              <a:t>17</a:t>
            </a:fld>
            <a:endParaRPr lang="tr-TR" sz="1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5"/>
          <p:cNvSpPr txBox="1">
            <a:spLocks noChangeArrowheads="1"/>
          </p:cNvSpPr>
          <p:nvPr/>
        </p:nvSpPr>
        <p:spPr bwMode="auto">
          <a:xfrm>
            <a:off x="539750" y="4521200"/>
            <a:ext cx="81359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tr-TR" dirty="0"/>
              <a:t>SEM</a:t>
            </a:r>
            <a:r>
              <a:rPr lang="en-US" dirty="0"/>
              <a:t> micrographs from a cross section of </a:t>
            </a:r>
            <a:r>
              <a:rPr lang="tr-TR" dirty="0" err="1" smtClean="0"/>
              <a:t>consolidated</a:t>
            </a:r>
            <a:r>
              <a:rPr lang="en-US" dirty="0" smtClean="0"/>
              <a:t> </a:t>
            </a:r>
            <a:r>
              <a:rPr lang="en-US" dirty="0"/>
              <a:t>sample</a:t>
            </a:r>
            <a:r>
              <a:rPr lang="tr-TR" dirty="0"/>
              <a:t> </a:t>
            </a:r>
            <a:r>
              <a:rPr lang="en-US" dirty="0"/>
              <a:t>(8620 steel)</a:t>
            </a:r>
            <a:r>
              <a:rPr lang="tr-TR" dirty="0"/>
              <a:t> </a:t>
            </a:r>
            <a:r>
              <a:rPr lang="en-US" dirty="0"/>
              <a:t>revealing the interface in etched condition.</a:t>
            </a:r>
            <a:r>
              <a:rPr lang="tr-TR" dirty="0"/>
              <a:t> </a:t>
            </a:r>
            <a:r>
              <a:rPr lang="en-US" dirty="0"/>
              <a:t>Note that the deep</a:t>
            </a:r>
            <a:r>
              <a:rPr lang="tr-TR" dirty="0"/>
              <a:t> </a:t>
            </a:r>
            <a:r>
              <a:rPr lang="en-US" dirty="0"/>
              <a:t>appearance of the interface line is</a:t>
            </a:r>
            <a:r>
              <a:rPr lang="tr-TR" dirty="0"/>
              <a:t> </a:t>
            </a:r>
            <a:r>
              <a:rPr lang="en-US" dirty="0"/>
              <a:t>due to the effect of etching. </a:t>
            </a:r>
          </a:p>
        </p:txBody>
      </p:sp>
      <p:pic>
        <p:nvPicPr>
          <p:cNvPr id="48132" name="Picture 6" descr="C:\Users\Ahmet\Desktop\Resim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75" y="1550988"/>
            <a:ext cx="2671763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 descr="C:\Users\Ahmet\Desktop\Resim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560513"/>
            <a:ext cx="2663825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8" descr="C:\Users\Ahmet\Desktop\Resim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6950" y="1560513"/>
            <a:ext cx="2671763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1561" y="632882"/>
            <a:ext cx="79928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tr-TR" sz="2000" dirty="0">
                <a:solidFill>
                  <a:srgbClr val="0832B8"/>
                </a:solidFill>
              </a:rPr>
              <a:t>Mechanical Bonding </a:t>
            </a:r>
            <a:r>
              <a:rPr lang="tr-TR" altLang="tr-TR" sz="2000" dirty="0">
                <a:solidFill>
                  <a:srgbClr val="0832B8"/>
                </a:solidFill>
              </a:rPr>
              <a:t>b</a:t>
            </a:r>
            <a:r>
              <a:rPr lang="en-US" altLang="tr-TR" sz="2000" dirty="0">
                <a:solidFill>
                  <a:srgbClr val="0832B8"/>
                </a:solidFill>
              </a:rPr>
              <a:t>y</a:t>
            </a:r>
            <a:r>
              <a:rPr lang="tr-TR" altLang="tr-TR" sz="2000" dirty="0">
                <a:solidFill>
                  <a:srgbClr val="0832B8"/>
                </a:solidFill>
              </a:rPr>
              <a:t> </a:t>
            </a:r>
            <a:r>
              <a:rPr lang="tr-TR" altLang="tr-TR" sz="2000" dirty="0" smtClean="0">
                <a:solidFill>
                  <a:srgbClr val="0832B8"/>
                </a:solidFill>
              </a:rPr>
              <a:t>Explosive</a:t>
            </a:r>
            <a:r>
              <a:rPr lang="en-US" altLang="tr-TR" sz="2000" dirty="0" smtClean="0">
                <a:solidFill>
                  <a:srgbClr val="0832B8"/>
                </a:solidFill>
              </a:rPr>
              <a:t> </a:t>
            </a:r>
            <a:r>
              <a:rPr lang="en-US" altLang="tr-TR" sz="2000" dirty="0">
                <a:solidFill>
                  <a:srgbClr val="0832B8"/>
                </a:solidFill>
              </a:rPr>
              <a:t>Consol</a:t>
            </a:r>
            <a:r>
              <a:rPr lang="tr-TR" altLang="tr-TR" sz="2000" dirty="0">
                <a:solidFill>
                  <a:srgbClr val="0832B8"/>
                </a:solidFill>
              </a:rPr>
              <a:t>i</a:t>
            </a:r>
            <a:r>
              <a:rPr lang="en-US" altLang="tr-TR" sz="2000" dirty="0" err="1">
                <a:solidFill>
                  <a:srgbClr val="0832B8"/>
                </a:solidFill>
              </a:rPr>
              <a:t>dat</a:t>
            </a:r>
            <a:r>
              <a:rPr lang="tr-TR" altLang="tr-TR" sz="2000" dirty="0">
                <a:solidFill>
                  <a:srgbClr val="0832B8"/>
                </a:solidFill>
              </a:rPr>
              <a:t>i</a:t>
            </a:r>
            <a:r>
              <a:rPr lang="en-US" altLang="tr-TR" sz="2000" dirty="0" smtClean="0">
                <a:solidFill>
                  <a:srgbClr val="0832B8"/>
                </a:solidFill>
              </a:rPr>
              <a:t>on</a:t>
            </a:r>
          </a:p>
          <a:p>
            <a:pPr algn="ctr"/>
            <a:r>
              <a:rPr lang="tr-TR" altLang="tr-TR" sz="2000" dirty="0" smtClean="0">
                <a:solidFill>
                  <a:srgbClr val="0832B8"/>
                </a:solidFill>
              </a:rPr>
              <a:t>(</a:t>
            </a:r>
            <a:r>
              <a:rPr lang="tr-TR" altLang="tr-TR" sz="2000" dirty="0" err="1" smtClean="0">
                <a:solidFill>
                  <a:srgbClr val="0832B8"/>
                </a:solidFill>
              </a:rPr>
              <a:t>Previous</a:t>
            </a:r>
            <a:r>
              <a:rPr lang="tr-TR" altLang="tr-TR" sz="2000" dirty="0" smtClean="0">
                <a:solidFill>
                  <a:srgbClr val="0832B8"/>
                </a:solidFill>
              </a:rPr>
              <a:t> </a:t>
            </a:r>
            <a:r>
              <a:rPr lang="tr-TR" altLang="tr-TR" sz="2000" dirty="0" err="1" smtClean="0">
                <a:solidFill>
                  <a:srgbClr val="0832B8"/>
                </a:solidFill>
              </a:rPr>
              <a:t>Studies</a:t>
            </a:r>
            <a:r>
              <a:rPr lang="tr-TR" altLang="tr-TR" sz="2000" dirty="0" smtClean="0">
                <a:solidFill>
                  <a:srgbClr val="0832B8"/>
                </a:solidFill>
              </a:rPr>
              <a:t>)</a:t>
            </a:r>
            <a:endParaRPr lang="tr-TR" altLang="tr-TR" sz="2000" dirty="0">
              <a:solidFill>
                <a:srgbClr val="0832B8"/>
              </a:solidFill>
            </a:endParaRPr>
          </a:p>
        </p:txBody>
      </p:sp>
      <p:sp>
        <p:nvSpPr>
          <p:cNvPr id="8" name="95 Slayt Numarası Yer Tutucusu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7D7BB4-9E54-4D38-BE41-2CF5ACACADD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250825" y="1037049"/>
            <a:ext cx="871378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dirty="0" err="1"/>
              <a:t>Mechanical</a:t>
            </a:r>
            <a:r>
              <a:rPr lang="tr-TR" dirty="0"/>
              <a:t> </a:t>
            </a:r>
            <a:r>
              <a:rPr lang="tr-TR" dirty="0" err="1"/>
              <a:t>bonding</a:t>
            </a:r>
            <a:r>
              <a:rPr lang="tr-TR" dirty="0"/>
              <a:t> </a:t>
            </a:r>
            <a:r>
              <a:rPr lang="tr-TR" dirty="0" err="1"/>
              <a:t>after</a:t>
            </a:r>
            <a:r>
              <a:rPr lang="tr-TR" dirty="0"/>
              <a:t> </a:t>
            </a:r>
            <a:r>
              <a:rPr lang="tr-TR" dirty="0" err="1" smtClean="0"/>
              <a:t>explosive</a:t>
            </a:r>
            <a:r>
              <a:rPr lang="tr-TR" dirty="0" smtClean="0"/>
              <a:t> </a:t>
            </a:r>
            <a:r>
              <a:rPr lang="tr-TR" dirty="0" err="1" smtClean="0"/>
              <a:t>consolidation</a:t>
            </a:r>
            <a:r>
              <a:rPr lang="tr-TR" dirty="0" smtClean="0"/>
              <a:t> </a:t>
            </a:r>
            <a:r>
              <a:rPr lang="tr-TR" dirty="0"/>
              <a:t>can be </a:t>
            </a:r>
            <a:r>
              <a:rPr lang="tr-TR" dirty="0" err="1"/>
              <a:t>changed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</a:t>
            </a:r>
            <a:r>
              <a:rPr lang="tr-TR" dirty="0" err="1"/>
              <a:t>diffusion</a:t>
            </a:r>
            <a:r>
              <a:rPr lang="tr-TR" dirty="0"/>
              <a:t> </a:t>
            </a:r>
            <a:r>
              <a:rPr lang="tr-TR" dirty="0" err="1"/>
              <a:t>bonding</a:t>
            </a:r>
            <a:r>
              <a:rPr lang="tr-TR" dirty="0"/>
              <a:t> </a:t>
            </a:r>
            <a:r>
              <a:rPr lang="tr-TR" dirty="0" err="1"/>
              <a:t>via</a:t>
            </a:r>
            <a:r>
              <a:rPr lang="tr-TR" dirty="0"/>
              <a:t> a </a:t>
            </a:r>
            <a:r>
              <a:rPr lang="tr-TR" dirty="0" err="1"/>
              <a:t>heat</a:t>
            </a:r>
            <a:r>
              <a:rPr lang="tr-TR" dirty="0"/>
              <a:t> </a:t>
            </a:r>
            <a:r>
              <a:rPr lang="tr-TR" dirty="0" err="1"/>
              <a:t>treatment</a:t>
            </a:r>
            <a:r>
              <a:rPr lang="tr-TR" dirty="0"/>
              <a:t>.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purpose</a:t>
            </a:r>
            <a:r>
              <a:rPr lang="tr-TR" dirty="0"/>
              <a:t> of </a:t>
            </a:r>
            <a:r>
              <a:rPr lang="tr-TR" dirty="0" err="1"/>
              <a:t>this</a:t>
            </a:r>
            <a:r>
              <a:rPr lang="tr-TR" dirty="0"/>
              <a:t> </a:t>
            </a:r>
            <a:r>
              <a:rPr lang="tr-TR" dirty="0" err="1"/>
              <a:t>trial</a:t>
            </a:r>
            <a:r>
              <a:rPr lang="tr-TR" dirty="0"/>
              <a:t> </a:t>
            </a:r>
            <a:r>
              <a:rPr lang="tr-TR" dirty="0" err="1"/>
              <a:t>was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incorporate</a:t>
            </a:r>
            <a:r>
              <a:rPr lang="tr-TR" dirty="0"/>
              <a:t> </a:t>
            </a:r>
            <a:r>
              <a:rPr lang="tr-TR" dirty="0" err="1"/>
              <a:t>artificial</a:t>
            </a:r>
            <a:r>
              <a:rPr lang="tr-TR" dirty="0"/>
              <a:t> </a:t>
            </a:r>
            <a:r>
              <a:rPr lang="tr-TR" dirty="0" err="1"/>
              <a:t>defects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a </a:t>
            </a:r>
            <a:r>
              <a:rPr lang="tr-TR" dirty="0" err="1"/>
              <a:t>metallic</a:t>
            </a:r>
            <a:r>
              <a:rPr lang="tr-TR" dirty="0"/>
              <a:t> body. </a:t>
            </a:r>
            <a:r>
              <a:rPr lang="tr-TR" dirty="0" err="1"/>
              <a:t>Artificil</a:t>
            </a:r>
            <a:r>
              <a:rPr lang="tr-TR" dirty="0"/>
              <a:t> </a:t>
            </a:r>
            <a:r>
              <a:rPr lang="tr-TR" dirty="0" err="1"/>
              <a:t>defects</a:t>
            </a:r>
            <a:r>
              <a:rPr lang="tr-TR" dirty="0"/>
              <a:t> can be </a:t>
            </a:r>
            <a:r>
              <a:rPr lang="tr-TR" dirty="0" err="1"/>
              <a:t>placed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a </a:t>
            </a:r>
            <a:r>
              <a:rPr lang="tr-TR" dirty="0" err="1"/>
              <a:t>premachined</a:t>
            </a:r>
            <a:r>
              <a:rPr lang="tr-TR" dirty="0"/>
              <a:t> </a:t>
            </a:r>
            <a:r>
              <a:rPr lang="tr-TR" dirty="0" err="1"/>
              <a:t>surface</a:t>
            </a:r>
            <a:r>
              <a:rPr lang="tr-TR" dirty="0"/>
              <a:t> </a:t>
            </a:r>
            <a:r>
              <a:rPr lang="tr-TR" dirty="0" err="1"/>
              <a:t>before</a:t>
            </a:r>
            <a:r>
              <a:rPr lang="tr-TR" dirty="0"/>
              <a:t> </a:t>
            </a:r>
            <a:r>
              <a:rPr lang="tr-TR" dirty="0" err="1" smtClean="0"/>
              <a:t>explosive</a:t>
            </a:r>
            <a:r>
              <a:rPr lang="tr-TR" dirty="0" smtClean="0"/>
              <a:t> </a:t>
            </a:r>
            <a:r>
              <a:rPr lang="tr-TR" dirty="0" err="1" smtClean="0"/>
              <a:t>consolidation</a:t>
            </a:r>
            <a:r>
              <a:rPr lang="tr-TR" dirty="0" smtClean="0"/>
              <a:t> </a:t>
            </a:r>
            <a:r>
              <a:rPr lang="tr-TR" dirty="0" err="1"/>
              <a:t>process</a:t>
            </a:r>
            <a:r>
              <a:rPr lang="tr-TR" dirty="0"/>
              <a:t>. </a:t>
            </a:r>
            <a:r>
              <a:rPr lang="tr-TR" dirty="0" err="1"/>
              <a:t>After</a:t>
            </a:r>
            <a:r>
              <a:rPr lang="tr-TR" dirty="0"/>
              <a:t> </a:t>
            </a:r>
            <a:r>
              <a:rPr lang="tr-TR" dirty="0" err="1" smtClean="0"/>
              <a:t>explosive</a:t>
            </a:r>
            <a:r>
              <a:rPr lang="tr-TR" dirty="0" smtClean="0"/>
              <a:t> </a:t>
            </a:r>
            <a:r>
              <a:rPr lang="tr-TR" dirty="0" err="1" smtClean="0"/>
              <a:t>consolidation</a:t>
            </a:r>
            <a:r>
              <a:rPr lang="tr-TR" dirty="0" smtClean="0"/>
              <a:t> </a:t>
            </a:r>
            <a:r>
              <a:rPr lang="tr-TR" dirty="0" err="1"/>
              <a:t>diffusion</a:t>
            </a:r>
            <a:r>
              <a:rPr lang="tr-TR" dirty="0"/>
              <a:t> </a:t>
            </a:r>
            <a:r>
              <a:rPr lang="tr-TR" dirty="0" err="1"/>
              <a:t>bonding</a:t>
            </a:r>
            <a:r>
              <a:rPr lang="tr-TR" dirty="0"/>
              <a:t> </a:t>
            </a:r>
            <a:r>
              <a:rPr lang="tr-TR" dirty="0" smtClean="0"/>
              <a:t>can </a:t>
            </a:r>
            <a:r>
              <a:rPr lang="tr-TR" dirty="0"/>
              <a:t>be </a:t>
            </a:r>
            <a:r>
              <a:rPr lang="tr-TR" dirty="0" err="1" smtClean="0"/>
              <a:t>performed</a:t>
            </a:r>
            <a:r>
              <a:rPr lang="tr-TR" dirty="0" smtClean="0"/>
              <a:t>.</a:t>
            </a:r>
            <a:endParaRPr lang="tr-TR" dirty="0"/>
          </a:p>
          <a:p>
            <a:pPr algn="just"/>
            <a:endParaRPr lang="tr-TR" dirty="0"/>
          </a:p>
          <a:p>
            <a:pPr algn="just"/>
            <a:r>
              <a:rPr lang="tr-TR" dirty="0" err="1"/>
              <a:t>Such</a:t>
            </a:r>
            <a:r>
              <a:rPr lang="tr-TR" dirty="0"/>
              <a:t> a </a:t>
            </a:r>
            <a:r>
              <a:rPr lang="tr-TR" dirty="0" err="1"/>
              <a:t>metalic</a:t>
            </a:r>
            <a:r>
              <a:rPr lang="tr-TR" dirty="0"/>
              <a:t> </a:t>
            </a:r>
            <a:r>
              <a:rPr lang="tr-TR" dirty="0" err="1"/>
              <a:t>block</a:t>
            </a:r>
            <a:r>
              <a:rPr lang="tr-TR" dirty="0"/>
              <a:t> </a:t>
            </a:r>
            <a:r>
              <a:rPr lang="tr-TR" dirty="0" err="1"/>
              <a:t>could</a:t>
            </a:r>
            <a:r>
              <a:rPr lang="tr-TR" dirty="0"/>
              <a:t> </a:t>
            </a:r>
            <a:r>
              <a:rPr lang="tr-TR" dirty="0" err="1"/>
              <a:t>then</a:t>
            </a:r>
            <a:r>
              <a:rPr lang="tr-TR" dirty="0"/>
              <a:t> be </a:t>
            </a:r>
            <a:r>
              <a:rPr lang="tr-TR" dirty="0" err="1"/>
              <a:t>used</a:t>
            </a:r>
            <a:r>
              <a:rPr lang="tr-TR" dirty="0"/>
              <a:t> as a </a:t>
            </a:r>
            <a:r>
              <a:rPr lang="tr-TR" dirty="0" err="1"/>
              <a:t>calibration</a:t>
            </a:r>
            <a:r>
              <a:rPr lang="tr-TR" dirty="0"/>
              <a:t> </a:t>
            </a:r>
            <a:r>
              <a:rPr lang="tr-TR" dirty="0" err="1"/>
              <a:t>reference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ultrasonic</a:t>
            </a:r>
            <a:r>
              <a:rPr lang="tr-TR" dirty="0"/>
              <a:t> </a:t>
            </a:r>
            <a:r>
              <a:rPr lang="tr-TR" dirty="0" err="1" smtClean="0"/>
              <a:t>inspection</a:t>
            </a:r>
            <a:r>
              <a:rPr lang="tr-TR" dirty="0" smtClean="0"/>
              <a:t>.</a:t>
            </a:r>
            <a:endParaRPr lang="tr-TR" dirty="0"/>
          </a:p>
          <a:p>
            <a:pPr algn="just"/>
            <a:endParaRPr lang="tr-TR" dirty="0"/>
          </a:p>
          <a:p>
            <a:pPr algn="just"/>
            <a:r>
              <a:rPr lang="en-US" dirty="0"/>
              <a:t>Diffusion bonding involves holding pre-machined components under</a:t>
            </a:r>
            <a:r>
              <a:rPr lang="tr-TR" dirty="0"/>
              <a:t> </a:t>
            </a:r>
            <a:r>
              <a:rPr lang="en-US" dirty="0"/>
              <a:t>load at an</a:t>
            </a:r>
            <a:r>
              <a:rPr lang="tr-TR" dirty="0"/>
              <a:t> </a:t>
            </a:r>
            <a:r>
              <a:rPr lang="en-US" dirty="0"/>
              <a:t>elevated temperature usually in a protective atmosphere or</a:t>
            </a:r>
            <a:r>
              <a:rPr lang="tr-TR" dirty="0"/>
              <a:t> </a:t>
            </a:r>
            <a:r>
              <a:rPr lang="en-US" dirty="0" smtClean="0"/>
              <a:t>vacuum. </a:t>
            </a:r>
            <a:endParaRPr lang="tr-TR" dirty="0"/>
          </a:p>
          <a:p>
            <a:pPr algn="just"/>
            <a:endParaRPr lang="tr-TR" dirty="0"/>
          </a:p>
          <a:p>
            <a:pPr algn="just"/>
            <a:r>
              <a:rPr lang="en-US" dirty="0"/>
              <a:t>The loads are usually below those which would cause macro</a:t>
            </a:r>
            <a:r>
              <a:rPr lang="tr-TR" dirty="0"/>
              <a:t> </a:t>
            </a:r>
            <a:r>
              <a:rPr lang="en-US" dirty="0"/>
              <a:t>deformation</a:t>
            </a:r>
            <a:r>
              <a:rPr lang="tr-TR" dirty="0"/>
              <a:t> </a:t>
            </a:r>
            <a:r>
              <a:rPr lang="en-US" dirty="0"/>
              <a:t>of the</a:t>
            </a:r>
            <a:r>
              <a:rPr lang="tr-TR" dirty="0"/>
              <a:t> </a:t>
            </a:r>
            <a:r>
              <a:rPr lang="en-US" dirty="0"/>
              <a:t>parent materials and temperatures of 0.5-0.8Tm (Tm = melting point</a:t>
            </a:r>
            <a:r>
              <a:rPr lang="tr-TR" dirty="0"/>
              <a:t>,</a:t>
            </a:r>
            <a:r>
              <a:rPr lang="en-US" dirty="0"/>
              <a:t> K)</a:t>
            </a:r>
            <a:r>
              <a:rPr lang="tr-TR" dirty="0"/>
              <a:t> </a:t>
            </a:r>
            <a:r>
              <a:rPr lang="en-US" dirty="0"/>
              <a:t>are </a:t>
            </a:r>
            <a:r>
              <a:rPr lang="en-US" dirty="0" smtClean="0"/>
              <a:t>employed. </a:t>
            </a:r>
            <a:endParaRPr lang="tr-TR" dirty="0"/>
          </a:p>
          <a:p>
            <a:pPr algn="just"/>
            <a:endParaRPr lang="tr-TR" dirty="0"/>
          </a:p>
          <a:p>
            <a:pPr algn="just"/>
            <a:r>
              <a:rPr lang="en-US" dirty="0"/>
              <a:t>Times at temperature can range from 1 to 60+ minutes, depend</a:t>
            </a:r>
            <a:r>
              <a:rPr lang="tr-TR" dirty="0" err="1"/>
              <a:t>ing</a:t>
            </a:r>
            <a:r>
              <a:rPr lang="en-US" dirty="0"/>
              <a:t> upon</a:t>
            </a:r>
            <a:r>
              <a:rPr lang="tr-TR" dirty="0"/>
              <a:t> </a:t>
            </a:r>
            <a:r>
              <a:rPr lang="en-US" dirty="0"/>
              <a:t>the materials being bonded, the joint properties required and the remaining</a:t>
            </a:r>
            <a:r>
              <a:rPr lang="tr-TR" dirty="0"/>
              <a:t> </a:t>
            </a:r>
            <a:r>
              <a:rPr lang="en-US" dirty="0"/>
              <a:t>bonding</a:t>
            </a:r>
            <a:r>
              <a:rPr lang="tr-TR" dirty="0"/>
              <a:t> </a:t>
            </a:r>
            <a:r>
              <a:rPr lang="en-US" dirty="0"/>
              <a:t>parameters. Although the majority of bonding operations are performed in</a:t>
            </a:r>
            <a:r>
              <a:rPr lang="tr-TR" dirty="0"/>
              <a:t> </a:t>
            </a:r>
            <a:r>
              <a:rPr lang="en-US" dirty="0"/>
              <a:t>vacuum or an inert gas atmosphere, certain bonds can be produced in </a:t>
            </a:r>
            <a:r>
              <a:rPr lang="en-US" dirty="0" smtClean="0"/>
              <a:t>air.</a:t>
            </a:r>
            <a:endParaRPr lang="tr-TR" dirty="0"/>
          </a:p>
        </p:txBody>
      </p:sp>
      <p:sp>
        <p:nvSpPr>
          <p:cNvPr id="49155" name="Text Box 7"/>
          <p:cNvSpPr txBox="1">
            <a:spLocks noChangeArrowheads="1"/>
          </p:cNvSpPr>
          <p:nvPr/>
        </p:nvSpPr>
        <p:spPr bwMode="auto">
          <a:xfrm>
            <a:off x="1521918" y="404664"/>
            <a:ext cx="61464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tr-TR" sz="2000" dirty="0">
                <a:solidFill>
                  <a:srgbClr val="0832B8"/>
                </a:solidFill>
              </a:rPr>
              <a:t>Diffusion </a:t>
            </a:r>
            <a:r>
              <a:rPr lang="tr-TR" altLang="tr-TR" sz="2000" dirty="0">
                <a:solidFill>
                  <a:srgbClr val="0832B8"/>
                </a:solidFill>
              </a:rPr>
              <a:t>B</a:t>
            </a:r>
            <a:r>
              <a:rPr lang="en-US" altLang="tr-TR" sz="2000" dirty="0" err="1">
                <a:solidFill>
                  <a:srgbClr val="0832B8"/>
                </a:solidFill>
              </a:rPr>
              <a:t>onding</a:t>
            </a:r>
            <a:r>
              <a:rPr lang="tr-TR" altLang="tr-TR" sz="2000" dirty="0">
                <a:solidFill>
                  <a:srgbClr val="0832B8"/>
                </a:solidFill>
              </a:rPr>
              <a:t> </a:t>
            </a:r>
            <a:r>
              <a:rPr lang="tr-TR" altLang="tr-TR" sz="2000" dirty="0" err="1">
                <a:solidFill>
                  <a:srgbClr val="0832B8"/>
                </a:solidFill>
              </a:rPr>
              <a:t>Following</a:t>
            </a:r>
            <a:r>
              <a:rPr lang="tr-TR" altLang="tr-TR" sz="2000" dirty="0">
                <a:solidFill>
                  <a:srgbClr val="0832B8"/>
                </a:solidFill>
              </a:rPr>
              <a:t> </a:t>
            </a:r>
            <a:r>
              <a:rPr lang="tr-TR" altLang="tr-TR" sz="2000" dirty="0" smtClean="0">
                <a:solidFill>
                  <a:srgbClr val="0832B8"/>
                </a:solidFill>
              </a:rPr>
              <a:t>Explosive </a:t>
            </a:r>
            <a:r>
              <a:rPr lang="tr-TR" altLang="tr-TR" sz="2000" dirty="0" err="1" smtClean="0">
                <a:solidFill>
                  <a:srgbClr val="0832B8"/>
                </a:solidFill>
              </a:rPr>
              <a:t>Consolidation</a:t>
            </a:r>
            <a:endParaRPr lang="tr-TR" altLang="tr-TR" sz="2000" dirty="0" smtClean="0">
              <a:solidFill>
                <a:srgbClr val="0832B8"/>
              </a:solidFill>
            </a:endParaRPr>
          </a:p>
          <a:p>
            <a:pPr algn="ctr"/>
            <a:r>
              <a:rPr lang="tr-TR" altLang="tr-TR" sz="2000" dirty="0" smtClean="0">
                <a:solidFill>
                  <a:srgbClr val="0832B8"/>
                </a:solidFill>
              </a:rPr>
              <a:t>(</a:t>
            </a:r>
            <a:r>
              <a:rPr lang="tr-TR" altLang="tr-TR" sz="2000" dirty="0" err="1" smtClean="0">
                <a:solidFill>
                  <a:srgbClr val="0832B8"/>
                </a:solidFill>
              </a:rPr>
              <a:t>Previous</a:t>
            </a:r>
            <a:r>
              <a:rPr lang="tr-TR" altLang="tr-TR" sz="2000" dirty="0" smtClean="0">
                <a:solidFill>
                  <a:srgbClr val="0832B8"/>
                </a:solidFill>
              </a:rPr>
              <a:t> </a:t>
            </a:r>
            <a:r>
              <a:rPr lang="tr-TR" altLang="tr-TR" sz="2000" dirty="0" err="1" smtClean="0">
                <a:solidFill>
                  <a:srgbClr val="0832B8"/>
                </a:solidFill>
              </a:rPr>
              <a:t>Studies</a:t>
            </a:r>
            <a:r>
              <a:rPr lang="tr-TR" altLang="tr-TR" sz="2000" dirty="0" smtClean="0">
                <a:solidFill>
                  <a:srgbClr val="0832B8"/>
                </a:solidFill>
              </a:rPr>
              <a:t>)</a:t>
            </a:r>
          </a:p>
        </p:txBody>
      </p:sp>
      <p:sp>
        <p:nvSpPr>
          <p:cNvPr id="4" name="95 Slayt Numarası Yer Tutucusu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7D7BB4-9E54-4D38-BE41-2CF5ACACADD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 cstate="print"/>
          <a:srcRect b="21075"/>
          <a:stretch>
            <a:fillRect/>
          </a:stretch>
        </p:blipFill>
        <p:spPr bwMode="auto">
          <a:xfrm>
            <a:off x="611188" y="4581525"/>
            <a:ext cx="393065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8263" y="4586288"/>
            <a:ext cx="254635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468313" y="1450975"/>
            <a:ext cx="633571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altLang="tr-TR" sz="2000">
                <a:solidFill>
                  <a:srgbClr val="003399"/>
                </a:solidFill>
              </a:rPr>
              <a:t>This study covers information about our previous and ongoing researches on the production of advanced alloys</a:t>
            </a:r>
            <a:r>
              <a:rPr lang="tr-TR" altLang="tr-TR" sz="2000">
                <a:solidFill>
                  <a:srgbClr val="003399"/>
                </a:solidFill>
              </a:rPr>
              <a:t>, </a:t>
            </a:r>
            <a:r>
              <a:rPr lang="en-US" altLang="tr-TR" sz="2000">
                <a:solidFill>
                  <a:srgbClr val="003399"/>
                </a:solidFill>
              </a:rPr>
              <a:t>ceramic powders </a:t>
            </a:r>
            <a:r>
              <a:rPr lang="tr-TR" altLang="tr-TR" sz="2000">
                <a:solidFill>
                  <a:srgbClr val="003399"/>
                </a:solidFill>
              </a:rPr>
              <a:t>and their composites </a:t>
            </a:r>
            <a:r>
              <a:rPr lang="en-US" altLang="tr-TR" sz="2000">
                <a:solidFill>
                  <a:srgbClr val="003399"/>
                </a:solidFill>
              </a:rPr>
              <a:t>via,</a:t>
            </a:r>
          </a:p>
          <a:p>
            <a:pPr algn="just">
              <a:buFont typeface="Wingdings" pitchFamily="2" charset="2"/>
              <a:buChar char="Ø"/>
            </a:pPr>
            <a:r>
              <a:rPr lang="tr-TR" altLang="tr-TR" sz="2000">
                <a:solidFill>
                  <a:srgbClr val="003399"/>
                </a:solidFill>
              </a:rPr>
              <a:t>Carbothermic Synthesis and </a:t>
            </a:r>
            <a:r>
              <a:rPr lang="en-US" altLang="tr-TR" sz="2000">
                <a:solidFill>
                  <a:srgbClr val="003399"/>
                </a:solidFill>
              </a:rPr>
              <a:t>S</a:t>
            </a:r>
            <a:r>
              <a:rPr lang="tr-TR" altLang="tr-TR" sz="2000">
                <a:solidFill>
                  <a:srgbClr val="003399"/>
                </a:solidFill>
              </a:rPr>
              <a:t>elf-propagating High-temperature Synthesis (S</a:t>
            </a:r>
            <a:r>
              <a:rPr lang="en-US" altLang="tr-TR" sz="2000">
                <a:solidFill>
                  <a:srgbClr val="003399"/>
                </a:solidFill>
              </a:rPr>
              <a:t>HS</a:t>
            </a:r>
            <a:r>
              <a:rPr lang="tr-TR" altLang="tr-TR" sz="2000">
                <a:solidFill>
                  <a:srgbClr val="003399"/>
                </a:solidFill>
              </a:rPr>
              <a:t>)</a:t>
            </a:r>
            <a:r>
              <a:rPr lang="en-US" altLang="tr-TR" sz="2000">
                <a:solidFill>
                  <a:srgbClr val="003399"/>
                </a:solidFill>
              </a:rPr>
              <a:t> process</a:t>
            </a:r>
            <a:r>
              <a:rPr lang="tr-TR" altLang="tr-TR" sz="2000">
                <a:solidFill>
                  <a:srgbClr val="003399"/>
                </a:solidFill>
              </a:rPr>
              <a:t>es</a:t>
            </a:r>
            <a:r>
              <a:rPr lang="en-US" altLang="tr-TR" sz="2000">
                <a:solidFill>
                  <a:srgbClr val="003399"/>
                </a:solidFill>
              </a:rPr>
              <a:t>,</a:t>
            </a:r>
          </a:p>
          <a:p>
            <a:pPr algn="just">
              <a:buFont typeface="Wingdings" pitchFamily="2" charset="2"/>
              <a:buChar char="Ø"/>
            </a:pPr>
            <a:r>
              <a:rPr lang="en-US" altLang="tr-TR" sz="2000">
                <a:solidFill>
                  <a:srgbClr val="003399"/>
                </a:solidFill>
              </a:rPr>
              <a:t>Powder sintering processes with HP and SPS systems,</a:t>
            </a:r>
          </a:p>
          <a:p>
            <a:pPr algn="just">
              <a:buFont typeface="Wingdings" pitchFamily="2" charset="2"/>
              <a:buChar char="Ø"/>
            </a:pPr>
            <a:r>
              <a:rPr lang="tr-TR" altLang="tr-TR" sz="2000">
                <a:solidFill>
                  <a:srgbClr val="003399"/>
                </a:solidFill>
              </a:rPr>
              <a:t>Explosive Consolidation process.</a:t>
            </a:r>
            <a:endParaRPr lang="en-US" altLang="tr-TR" sz="2000">
              <a:solidFill>
                <a:srgbClr val="003399"/>
              </a:solidFill>
            </a:endParaRP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1258888" y="476250"/>
            <a:ext cx="7416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tr-TR" altLang="tr-TR" sz="2800" b="1">
                <a:solidFill>
                  <a:srgbClr val="FF0000"/>
                </a:solidFill>
              </a:rPr>
              <a:t>Summary of the Study</a:t>
            </a:r>
            <a:endParaRPr lang="en-US" altLang="tr-TR" sz="2800" b="1">
              <a:solidFill>
                <a:srgbClr val="FF0000"/>
              </a:solidFill>
            </a:endParaRPr>
          </a:p>
        </p:txBody>
      </p:sp>
      <p:pic>
        <p:nvPicPr>
          <p:cNvPr id="7174" name="Picture 44" descr="C:\Documents and Settings\xpuser\Desktop\B4C Mg-SHS 001_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9925" y="2592388"/>
            <a:ext cx="1951038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759E64-EA5E-45C2-9F73-A02A0AC20E46}" type="slidenum">
              <a:rPr lang="tr-TR" smtClean="0"/>
              <a:pPr>
                <a:defRPr/>
              </a:pPr>
              <a:t>2</a:t>
            </a:fld>
            <a:endParaRPr lang="tr-TR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9925" y="1125538"/>
            <a:ext cx="1944688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4" descr="1305201000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463" y="4567238"/>
            <a:ext cx="1509712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6483350" y="3759200"/>
            <a:ext cx="2180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000" dirty="0" err="1"/>
              <a:t>Bonding</a:t>
            </a:r>
            <a:r>
              <a:rPr lang="tr-TR" sz="2000" dirty="0"/>
              <a:t> </a:t>
            </a:r>
            <a:r>
              <a:rPr lang="tr-TR" sz="2000" dirty="0" err="1"/>
              <a:t>interface</a:t>
            </a:r>
            <a:endParaRPr lang="tr-TR" sz="2000" dirty="0"/>
          </a:p>
        </p:txBody>
      </p:sp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1683731" y="521385"/>
            <a:ext cx="614642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tr-TR" sz="2000" dirty="0">
                <a:solidFill>
                  <a:srgbClr val="0832B8"/>
                </a:solidFill>
              </a:rPr>
              <a:t>Diffusion </a:t>
            </a:r>
            <a:r>
              <a:rPr lang="tr-TR" altLang="tr-TR" sz="2000" dirty="0">
                <a:solidFill>
                  <a:srgbClr val="0832B8"/>
                </a:solidFill>
              </a:rPr>
              <a:t>B</a:t>
            </a:r>
            <a:r>
              <a:rPr lang="en-US" altLang="tr-TR" sz="2000" dirty="0" err="1">
                <a:solidFill>
                  <a:srgbClr val="0832B8"/>
                </a:solidFill>
              </a:rPr>
              <a:t>onding</a:t>
            </a:r>
            <a:r>
              <a:rPr lang="tr-TR" altLang="tr-TR" sz="2000" dirty="0">
                <a:solidFill>
                  <a:srgbClr val="0832B8"/>
                </a:solidFill>
              </a:rPr>
              <a:t> </a:t>
            </a:r>
            <a:r>
              <a:rPr lang="tr-TR" altLang="tr-TR" sz="2000" dirty="0" err="1">
                <a:solidFill>
                  <a:srgbClr val="0832B8"/>
                </a:solidFill>
              </a:rPr>
              <a:t>Following</a:t>
            </a:r>
            <a:r>
              <a:rPr lang="tr-TR" altLang="tr-TR" sz="2000" dirty="0">
                <a:solidFill>
                  <a:srgbClr val="0832B8"/>
                </a:solidFill>
              </a:rPr>
              <a:t> </a:t>
            </a:r>
            <a:r>
              <a:rPr lang="tr-TR" altLang="tr-TR" sz="2000" dirty="0" smtClean="0">
                <a:solidFill>
                  <a:srgbClr val="0832B8"/>
                </a:solidFill>
              </a:rPr>
              <a:t>Explosive </a:t>
            </a:r>
            <a:r>
              <a:rPr lang="tr-TR" altLang="tr-TR" sz="2000" dirty="0" err="1" smtClean="0">
                <a:solidFill>
                  <a:srgbClr val="0832B8"/>
                </a:solidFill>
              </a:rPr>
              <a:t>Consolidation</a:t>
            </a:r>
            <a:endParaRPr lang="tr-TR" altLang="tr-TR" sz="2000" dirty="0" smtClean="0">
              <a:solidFill>
                <a:srgbClr val="0832B8"/>
              </a:solidFill>
            </a:endParaRPr>
          </a:p>
          <a:p>
            <a:pPr algn="ctr"/>
            <a:r>
              <a:rPr lang="tr-TR" altLang="tr-TR" sz="2000" dirty="0" smtClean="0">
                <a:solidFill>
                  <a:srgbClr val="0832B8"/>
                </a:solidFill>
              </a:rPr>
              <a:t>(</a:t>
            </a:r>
            <a:r>
              <a:rPr lang="tr-TR" altLang="tr-TR" sz="2000" dirty="0" err="1" smtClean="0">
                <a:solidFill>
                  <a:srgbClr val="0832B8"/>
                </a:solidFill>
              </a:rPr>
              <a:t>Previous</a:t>
            </a:r>
            <a:r>
              <a:rPr lang="tr-TR" altLang="tr-TR" sz="2000" dirty="0" smtClean="0">
                <a:solidFill>
                  <a:srgbClr val="0832B8"/>
                </a:solidFill>
              </a:rPr>
              <a:t> </a:t>
            </a:r>
            <a:r>
              <a:rPr lang="tr-TR" altLang="tr-TR" sz="2000" dirty="0" err="1" smtClean="0">
                <a:solidFill>
                  <a:srgbClr val="0832B8"/>
                </a:solidFill>
              </a:rPr>
              <a:t>Studies</a:t>
            </a:r>
            <a:r>
              <a:rPr lang="tr-TR" altLang="tr-TR" sz="2000" dirty="0" smtClean="0">
                <a:solidFill>
                  <a:srgbClr val="0832B8"/>
                </a:solidFill>
              </a:rPr>
              <a:t>)</a:t>
            </a:r>
            <a:endParaRPr lang="en-US" sz="2000" u="sng" dirty="0"/>
          </a:p>
          <a:p>
            <a:pPr algn="ctr"/>
            <a:r>
              <a:rPr lang="en-US" sz="2000" dirty="0"/>
              <a:t>Solid-state </a:t>
            </a:r>
            <a:r>
              <a:rPr lang="en-US" sz="2000" dirty="0" smtClean="0"/>
              <a:t>Diffusion</a:t>
            </a:r>
            <a:endParaRPr lang="en-US" sz="2000" dirty="0"/>
          </a:p>
          <a:p>
            <a:pPr algn="ctr"/>
            <a:r>
              <a:rPr lang="tr-TR" sz="2000" dirty="0" err="1" smtClean="0"/>
              <a:t>Stainless</a:t>
            </a:r>
            <a:r>
              <a:rPr lang="tr-TR" sz="2000" dirty="0" smtClean="0"/>
              <a:t> </a:t>
            </a:r>
            <a:r>
              <a:rPr lang="tr-TR" sz="2000" dirty="0" err="1"/>
              <a:t>Steel</a:t>
            </a:r>
            <a:r>
              <a:rPr lang="tr-TR" sz="2000" dirty="0"/>
              <a:t> 304</a:t>
            </a:r>
            <a:endParaRPr lang="en-US" sz="2000" dirty="0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09600" y="1905000"/>
            <a:ext cx="6892925" cy="4368800"/>
            <a:chOff x="600" y="1144"/>
            <a:chExt cx="4342" cy="2752"/>
          </a:xfrm>
        </p:grpSpPr>
        <p:graphicFrame>
          <p:nvGraphicFramePr>
            <p:cNvPr id="4098" name="Object 2"/>
            <p:cNvGraphicFramePr>
              <a:graphicFrameLocks noChangeAspect="1"/>
            </p:cNvGraphicFramePr>
            <p:nvPr/>
          </p:nvGraphicFramePr>
          <p:xfrm>
            <a:off x="2424" y="1144"/>
            <a:ext cx="1919" cy="2560"/>
          </p:xfrm>
          <a:graphic>
            <a:graphicData uri="http://schemas.openxmlformats.org/presentationml/2006/ole">
              <p:oleObj spid="_x0000_s89090" name="Photo Editor Fotoğrafı" r:id="rId3" imgW="9116698" imgH="12161905" progId="">
                <p:embed/>
              </p:oleObj>
            </a:graphicData>
          </a:graphic>
        </p:graphicFrame>
        <p:sp>
          <p:nvSpPr>
            <p:cNvPr id="4104" name="Line 6"/>
            <p:cNvSpPr>
              <a:spLocks noChangeShapeType="1"/>
            </p:cNvSpPr>
            <p:nvPr/>
          </p:nvSpPr>
          <p:spPr bwMode="auto">
            <a:xfrm flipV="1">
              <a:off x="4398" y="2224"/>
              <a:ext cx="544" cy="12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4099" name="Object 3"/>
            <p:cNvGraphicFramePr>
              <a:graphicFrameLocks noChangeAspect="1"/>
            </p:cNvGraphicFramePr>
            <p:nvPr/>
          </p:nvGraphicFramePr>
          <p:xfrm>
            <a:off x="1088" y="1336"/>
            <a:ext cx="1928" cy="2560"/>
          </p:xfrm>
          <a:graphic>
            <a:graphicData uri="http://schemas.openxmlformats.org/presentationml/2006/ole">
              <p:oleObj spid="_x0000_s89091" name="Photo Editor Fotoğrafı" r:id="rId4" imgW="9116698" imgH="12107965" progId="">
                <p:embed/>
              </p:oleObj>
            </a:graphicData>
          </a:graphic>
        </p:graphicFrame>
        <p:sp>
          <p:nvSpPr>
            <p:cNvPr id="4105" name="Line 13"/>
            <p:cNvSpPr>
              <a:spLocks noChangeShapeType="1"/>
            </p:cNvSpPr>
            <p:nvPr/>
          </p:nvSpPr>
          <p:spPr bwMode="auto">
            <a:xfrm flipV="1">
              <a:off x="600" y="2752"/>
              <a:ext cx="488" cy="12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6" name="Text Box 8"/>
            <p:cNvSpPr txBox="1">
              <a:spLocks noChangeArrowheads="1"/>
            </p:cNvSpPr>
            <p:nvPr/>
          </p:nvSpPr>
          <p:spPr bwMode="auto">
            <a:xfrm>
              <a:off x="2254" y="2387"/>
              <a:ext cx="8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WC sphere</a:t>
              </a:r>
            </a:p>
          </p:txBody>
        </p:sp>
      </p:grpSp>
      <p:sp>
        <p:nvSpPr>
          <p:cNvPr id="4103" name="Text Box 17"/>
          <p:cNvSpPr txBox="1">
            <a:spLocks noChangeArrowheads="1"/>
          </p:cNvSpPr>
          <p:nvPr/>
        </p:nvSpPr>
        <p:spPr bwMode="auto">
          <a:xfrm>
            <a:off x="2108200" y="6323013"/>
            <a:ext cx="48862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Bonding via grain growth across interface</a:t>
            </a:r>
          </a:p>
        </p:txBody>
      </p:sp>
      <p:sp>
        <p:nvSpPr>
          <p:cNvPr id="11" name="95 Slayt Numarası Yer Tutucusu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7D7BB4-9E54-4D38-BE41-2CF5ACACADD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 cstate="print"/>
          <a:srcRect l="9666" t="6812" r="5260" b="4649"/>
          <a:stretch>
            <a:fillRect/>
          </a:stretch>
        </p:blipFill>
        <p:spPr bwMode="auto">
          <a:xfrm>
            <a:off x="1115615" y="984004"/>
            <a:ext cx="2737247" cy="2425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4048" y="1042148"/>
            <a:ext cx="3287465" cy="231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7 Metin kutusu"/>
          <p:cNvSpPr txBox="1">
            <a:spLocks noChangeArrowheads="1"/>
          </p:cNvSpPr>
          <p:nvPr/>
        </p:nvSpPr>
        <p:spPr bwMode="auto">
          <a:xfrm>
            <a:off x="755650" y="3481388"/>
            <a:ext cx="3097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/>
              <a:t>Shock Compaction Configuration in Plane Geometry</a:t>
            </a:r>
          </a:p>
        </p:txBody>
      </p:sp>
      <p:sp>
        <p:nvSpPr>
          <p:cNvPr id="31749" name="8 Metin kutusu"/>
          <p:cNvSpPr txBox="1">
            <a:spLocks noChangeArrowheads="1"/>
          </p:cNvSpPr>
          <p:nvPr/>
        </p:nvSpPr>
        <p:spPr bwMode="auto">
          <a:xfrm>
            <a:off x="4932363" y="3481388"/>
            <a:ext cx="3095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/>
              <a:t>Shock Compaction Configuration in Cylindrical Geometry</a:t>
            </a:r>
          </a:p>
        </p:txBody>
      </p:sp>
      <p:sp>
        <p:nvSpPr>
          <p:cNvPr id="31750" name="95 Slayt Numarası Yer Tutucusu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06AD13C9-A097-4DE4-9BFD-592506EAD9FA}" type="slidenum">
              <a:rPr lang="tr-TR" sz="1200">
                <a:latin typeface="+mn-lt"/>
              </a:rPr>
              <a:pPr algn="r" eaLnBrk="0" hangingPunct="0"/>
              <a:t>21</a:t>
            </a:fld>
            <a:endParaRPr lang="tr-TR" sz="1200" dirty="0">
              <a:latin typeface="+mn-lt"/>
            </a:endParaRPr>
          </a:p>
        </p:txBody>
      </p:sp>
      <p:graphicFrame>
        <p:nvGraphicFramePr>
          <p:cNvPr id="12" name="11 Tablo"/>
          <p:cNvGraphicFramePr>
            <a:graphicFrameLocks noGrp="1"/>
          </p:cNvGraphicFramePr>
          <p:nvPr/>
        </p:nvGraphicFramePr>
        <p:xfrm>
          <a:off x="971550" y="4989513"/>
          <a:ext cx="7200799" cy="14630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186076"/>
                <a:gridCol w="3228863"/>
                <a:gridCol w="2785860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dirty="0"/>
                        <a:t>Component</a:t>
                      </a:r>
                      <a:endParaRPr lang="tr-TR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600" b="1"/>
                        <a:t>Content, wt.%</a:t>
                      </a:r>
                      <a:endParaRPr lang="tr-TR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600" b="1"/>
                        <a:t>Approximate Grain Size, μm</a:t>
                      </a:r>
                      <a:endParaRPr lang="tr-TR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dirty="0"/>
                        <a:t>B</a:t>
                      </a:r>
                      <a:r>
                        <a:rPr lang="en-US" sz="1600" b="1" baseline="-25000" dirty="0"/>
                        <a:t>4</a:t>
                      </a:r>
                      <a:r>
                        <a:rPr lang="en-US" sz="1600" b="1" dirty="0"/>
                        <a:t>C </a:t>
                      </a:r>
                      <a:endParaRPr lang="tr-TR" sz="1600" b="1" dirty="0"/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dirty="0" err="1"/>
                        <a:t>SiC</a:t>
                      </a:r>
                      <a:endParaRPr lang="tr-TR" sz="1600" b="1" dirty="0"/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600" b="1" dirty="0" smtClean="0"/>
                        <a:t>Al</a:t>
                      </a:r>
                      <a:endParaRPr lang="tr-TR" sz="1600" b="1" dirty="0"/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600" b="1" dirty="0"/>
                        <a:t>Al 7075</a:t>
                      </a:r>
                      <a:endParaRPr lang="tr-TR" sz="1600" b="1" dirty="0"/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600" b="1" dirty="0"/>
                        <a:t>Al 7093</a:t>
                      </a:r>
                      <a:endParaRPr lang="tr-TR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600" b="1" dirty="0"/>
                        <a:t>98% </a:t>
                      </a:r>
                      <a:r>
                        <a:rPr lang="en-US" sz="1600" b="1" dirty="0"/>
                        <a:t>B</a:t>
                      </a:r>
                      <a:r>
                        <a:rPr lang="en-US" sz="1600" b="1" baseline="-25000" dirty="0"/>
                        <a:t>4</a:t>
                      </a:r>
                      <a:r>
                        <a:rPr lang="en-US" sz="1600" b="1" dirty="0"/>
                        <a:t>C, 2% C</a:t>
                      </a:r>
                      <a:endParaRPr lang="tr-TR" sz="1600" b="1" dirty="0"/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600" b="1" dirty="0"/>
                        <a:t>99% </a:t>
                      </a:r>
                      <a:r>
                        <a:rPr lang="tr-TR" sz="1600" b="1" dirty="0" err="1"/>
                        <a:t>SiC</a:t>
                      </a:r>
                      <a:endParaRPr lang="tr-TR" sz="1600" b="1" dirty="0"/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600" b="1" dirty="0"/>
                        <a:t>99.8% Al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600" b="1" dirty="0"/>
                        <a:t>5.5% </a:t>
                      </a:r>
                      <a:r>
                        <a:rPr lang="tr-TR" sz="1600" b="1" dirty="0" err="1"/>
                        <a:t>Zn</a:t>
                      </a:r>
                      <a:r>
                        <a:rPr lang="tr-TR" sz="1600" b="1" dirty="0"/>
                        <a:t>, 2.5% Mg, 1.5% </a:t>
                      </a:r>
                      <a:r>
                        <a:rPr lang="tr-TR" sz="1600" b="1" dirty="0" err="1"/>
                        <a:t>Cu</a:t>
                      </a:r>
                      <a:endParaRPr lang="tr-TR" sz="1600" b="1" dirty="0"/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600" b="1" dirty="0"/>
                        <a:t>7% </a:t>
                      </a:r>
                      <a:r>
                        <a:rPr lang="tr-TR" sz="1600" b="1" dirty="0" err="1"/>
                        <a:t>Zn</a:t>
                      </a:r>
                      <a:r>
                        <a:rPr lang="tr-TR" sz="1600" b="1" dirty="0"/>
                        <a:t>, 2% Mg, 2% </a:t>
                      </a:r>
                      <a:r>
                        <a:rPr lang="tr-TR" sz="1600" b="1" dirty="0" err="1"/>
                        <a:t>Cu</a:t>
                      </a:r>
                      <a:r>
                        <a:rPr lang="tr-TR" sz="1600" b="1" dirty="0"/>
                        <a:t>, 0.14% </a:t>
                      </a:r>
                      <a:r>
                        <a:rPr lang="tr-TR" sz="1600" b="1" dirty="0" err="1"/>
                        <a:t>Zr</a:t>
                      </a:r>
                      <a:endParaRPr lang="tr-TR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600" b="1" dirty="0"/>
                        <a:t>≤50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600" b="1" dirty="0" err="1"/>
                        <a:t>Particle</a:t>
                      </a:r>
                      <a:r>
                        <a:rPr lang="tr-TR" sz="1600" b="1" dirty="0"/>
                        <a:t>: 20-50, </a:t>
                      </a:r>
                      <a:r>
                        <a:rPr lang="tr-TR" sz="1600" b="1" dirty="0" err="1"/>
                        <a:t>Whisker</a:t>
                      </a:r>
                      <a:r>
                        <a:rPr lang="tr-TR" sz="1600" b="1" dirty="0"/>
                        <a:t>: 3-20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600" b="1" dirty="0"/>
                        <a:t>≤50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600" b="1" dirty="0"/>
                        <a:t>≤50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600" b="1" dirty="0"/>
                        <a:t>≤50</a:t>
                      </a:r>
                      <a:endParaRPr lang="tr-TR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765" name="12 Dikdörtgen"/>
          <p:cNvSpPr>
            <a:spLocks noChangeArrowheads="1"/>
          </p:cNvSpPr>
          <p:nvPr/>
        </p:nvSpPr>
        <p:spPr bwMode="auto">
          <a:xfrm>
            <a:off x="900113" y="4367213"/>
            <a:ext cx="73437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Contents and approximate grain sizes of raw materials which were used in the experiments.</a:t>
            </a:r>
          </a:p>
        </p:txBody>
      </p:sp>
      <p:sp>
        <p:nvSpPr>
          <p:cNvPr id="9" name="2 Dikdörtgen"/>
          <p:cNvSpPr>
            <a:spLocks noChangeArrowheads="1"/>
          </p:cNvSpPr>
          <p:nvPr/>
        </p:nvSpPr>
        <p:spPr bwMode="auto">
          <a:xfrm>
            <a:off x="900113" y="332656"/>
            <a:ext cx="72723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altLang="tr-TR" b="1" dirty="0">
                <a:solidFill>
                  <a:srgbClr val="0832B8"/>
                </a:solidFill>
              </a:rPr>
              <a:t>Explosive </a:t>
            </a:r>
            <a:r>
              <a:rPr lang="tr-TR" altLang="tr-TR" b="1" dirty="0" err="1">
                <a:solidFill>
                  <a:srgbClr val="0832B8"/>
                </a:solidFill>
              </a:rPr>
              <a:t>Consolidation</a:t>
            </a:r>
            <a:r>
              <a:rPr lang="tr-TR" altLang="tr-TR" b="1" dirty="0">
                <a:solidFill>
                  <a:srgbClr val="0832B8"/>
                </a:solidFill>
              </a:rPr>
              <a:t> of </a:t>
            </a:r>
            <a:r>
              <a:rPr lang="tr-TR" altLang="tr-TR" b="1" dirty="0" err="1" smtClean="0">
                <a:solidFill>
                  <a:srgbClr val="0832B8"/>
                </a:solidFill>
              </a:rPr>
              <a:t>Aluminum</a:t>
            </a:r>
            <a:r>
              <a:rPr lang="tr-TR" altLang="tr-TR" b="1" dirty="0" smtClean="0">
                <a:solidFill>
                  <a:srgbClr val="0832B8"/>
                </a:solidFill>
              </a:rPr>
              <a:t> – (</a:t>
            </a:r>
            <a:r>
              <a:rPr lang="tr-TR" altLang="tr-TR" b="1" dirty="0" err="1" smtClean="0">
                <a:solidFill>
                  <a:srgbClr val="0832B8"/>
                </a:solidFill>
              </a:rPr>
              <a:t>SiC</a:t>
            </a:r>
            <a:r>
              <a:rPr lang="tr-TR" altLang="tr-TR" b="1" dirty="0" smtClean="0">
                <a:solidFill>
                  <a:srgbClr val="0832B8"/>
                </a:solidFill>
              </a:rPr>
              <a:t>, B</a:t>
            </a:r>
            <a:r>
              <a:rPr lang="tr-TR" altLang="tr-TR" b="1" baseline="-25000" dirty="0" smtClean="0">
                <a:solidFill>
                  <a:srgbClr val="0832B8"/>
                </a:solidFill>
              </a:rPr>
              <a:t>4</a:t>
            </a:r>
            <a:r>
              <a:rPr lang="tr-TR" altLang="tr-TR" b="1" dirty="0" smtClean="0">
                <a:solidFill>
                  <a:srgbClr val="0832B8"/>
                </a:solidFill>
              </a:rPr>
              <a:t>C) </a:t>
            </a:r>
            <a:r>
              <a:rPr lang="tr-TR" altLang="tr-TR" b="1" dirty="0" err="1">
                <a:solidFill>
                  <a:srgbClr val="0832B8"/>
                </a:solidFill>
              </a:rPr>
              <a:t>Composites</a:t>
            </a:r>
            <a:endParaRPr lang="tr-TR" altLang="tr-TR" b="1" dirty="0">
              <a:solidFill>
                <a:srgbClr val="0832B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B7B1B2-133A-40EE-8DAB-CC12677F0C2D}" type="slidenum">
              <a:rPr lang="tr-TR" smtClean="0"/>
              <a:pPr>
                <a:defRPr/>
              </a:pPr>
              <a:t>22</a:t>
            </a:fld>
            <a:endParaRPr lang="tr-TR"/>
          </a:p>
        </p:txBody>
      </p:sp>
      <p:sp>
        <p:nvSpPr>
          <p:cNvPr id="32771" name="4 Dikdörtgen"/>
          <p:cNvSpPr>
            <a:spLocks noChangeArrowheads="1"/>
          </p:cNvSpPr>
          <p:nvPr/>
        </p:nvSpPr>
        <p:spPr bwMode="auto">
          <a:xfrm>
            <a:off x="2124075" y="5157788"/>
            <a:ext cx="46085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oktora </a:t>
            </a:r>
            <a:r>
              <a:rPr lang="tr-TR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Sonrası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Çalışmalar:</a:t>
            </a:r>
          </a:p>
          <a:p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New Mexico Institute of  Mining and</a:t>
            </a:r>
            <a:r>
              <a:rPr lang="tr-TR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Technology</a:t>
            </a:r>
            <a:endParaRPr lang="tr-TR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2" descr="Energetic Materials Research and Testing Cen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75213"/>
            <a:ext cx="91440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 descr="Energetic Materials Research and Testing Cen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2300" y="0"/>
            <a:ext cx="2171700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2" descr="EMRTC Facilities"/>
          <p:cNvPicPr>
            <a:picLocks noChangeAspect="1" noChangeArrowheads="1"/>
          </p:cNvPicPr>
          <p:nvPr/>
        </p:nvPicPr>
        <p:blipFill>
          <a:blip r:embed="rId4" cstate="print"/>
          <a:srcRect t="39130" b="34262"/>
          <a:stretch>
            <a:fillRect/>
          </a:stretch>
        </p:blipFill>
        <p:spPr bwMode="auto">
          <a:xfrm>
            <a:off x="6972300" y="3141663"/>
            <a:ext cx="21717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5" descr="C:\Documents and Settings\xpuser\Desktop\NMT\3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7338"/>
            <a:ext cx="22701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6" descr="C:\Documents and Settings\xpuser\Desktop\NMT\2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84538"/>
            <a:ext cx="2284413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7" descr="C:\Documents and Settings\xpuser\Desktop\NMT\1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975" y="3319463"/>
            <a:ext cx="22320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Dikdörtgen"/>
          <p:cNvSpPr/>
          <p:nvPr/>
        </p:nvSpPr>
        <p:spPr>
          <a:xfrm>
            <a:off x="3635375" y="6577013"/>
            <a:ext cx="572452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Energetic Materials Research and</a:t>
            </a:r>
            <a:r>
              <a:rPr lang="tr-T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Testing Center (EMRTC)</a:t>
            </a:r>
          </a:p>
        </p:txBody>
      </p:sp>
      <p:pic>
        <p:nvPicPr>
          <p:cNvPr id="32779" name="Picture 4" descr="West Valley Facilit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-26988"/>
            <a:ext cx="2298700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2" descr="http://infohost.nmt.edu/~reu/images/COLOR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4610100" cy="1439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278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39975" y="1557338"/>
            <a:ext cx="223202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:\Users\Ahmet\Desktop\II. Enerjik Malzemeler Çalıştayı\Resimler\Barutsan\Barutsan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765175"/>
            <a:ext cx="3849688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2" descr="C:\Users\Ahmet\Desktop\II. Enerjik Malzemeler Çalıştayı\Resimler\Barutsan\Barutsan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3925" y="765175"/>
            <a:ext cx="38703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 descr="C:\Users\Ahmet\Desktop\II. Enerjik Malzemeler Çalıştayı\Resimler\Barutsan\barutsan 1.jpg"/>
          <p:cNvPicPr>
            <a:picLocks noChangeAspect="1" noChangeArrowheads="1"/>
          </p:cNvPicPr>
          <p:nvPr/>
        </p:nvPicPr>
        <p:blipFill>
          <a:blip r:embed="rId4" cstate="print"/>
          <a:srcRect l="50822" t="44560" r="6825" b="32391"/>
          <a:stretch>
            <a:fillRect/>
          </a:stretch>
        </p:blipFill>
        <p:spPr bwMode="auto">
          <a:xfrm>
            <a:off x="611188" y="836613"/>
            <a:ext cx="1439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95 Slayt Numarası Yer Tutucusu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417B3509-9445-4AE8-BBB6-170D4E20F565}" type="slidenum">
              <a:rPr lang="tr-TR" sz="1200">
                <a:latin typeface="+mn-lt"/>
              </a:rPr>
              <a:pPr algn="r" eaLnBrk="0" hangingPunct="0"/>
              <a:t>23</a:t>
            </a:fld>
            <a:endParaRPr lang="tr-TR" sz="1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2 Dikdörtgen"/>
          <p:cNvSpPr>
            <a:spLocks noChangeArrowheads="1"/>
          </p:cNvSpPr>
          <p:nvPr/>
        </p:nvSpPr>
        <p:spPr bwMode="auto">
          <a:xfrm>
            <a:off x="900113" y="466725"/>
            <a:ext cx="72723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altLang="tr-TR" b="1" dirty="0">
                <a:solidFill>
                  <a:srgbClr val="0832B8"/>
                </a:solidFill>
              </a:rPr>
              <a:t>Explosive </a:t>
            </a:r>
            <a:r>
              <a:rPr lang="tr-TR" altLang="tr-TR" b="1" dirty="0" err="1">
                <a:solidFill>
                  <a:srgbClr val="0832B8"/>
                </a:solidFill>
              </a:rPr>
              <a:t>Consolidation</a:t>
            </a:r>
            <a:r>
              <a:rPr lang="tr-TR" altLang="tr-TR" b="1" dirty="0">
                <a:solidFill>
                  <a:srgbClr val="0832B8"/>
                </a:solidFill>
              </a:rPr>
              <a:t> of 7093 </a:t>
            </a:r>
            <a:r>
              <a:rPr lang="tr-TR" altLang="tr-TR" b="1" dirty="0" err="1">
                <a:solidFill>
                  <a:srgbClr val="0832B8"/>
                </a:solidFill>
              </a:rPr>
              <a:t>Aluminum</a:t>
            </a:r>
            <a:r>
              <a:rPr lang="tr-TR" altLang="tr-TR" b="1" dirty="0">
                <a:solidFill>
                  <a:srgbClr val="0832B8"/>
                </a:solidFill>
              </a:rPr>
              <a:t> - </a:t>
            </a:r>
            <a:r>
              <a:rPr lang="tr-TR" altLang="tr-TR" b="1" dirty="0" err="1">
                <a:solidFill>
                  <a:srgbClr val="0832B8"/>
                </a:solidFill>
              </a:rPr>
              <a:t>SiC</a:t>
            </a:r>
            <a:r>
              <a:rPr lang="tr-TR" altLang="tr-TR" b="1" dirty="0">
                <a:solidFill>
                  <a:srgbClr val="0832B8"/>
                </a:solidFill>
              </a:rPr>
              <a:t> </a:t>
            </a:r>
            <a:r>
              <a:rPr lang="tr-TR" altLang="tr-TR" b="1" dirty="0" err="1">
                <a:solidFill>
                  <a:srgbClr val="0832B8"/>
                </a:solidFill>
              </a:rPr>
              <a:t>Composites</a:t>
            </a:r>
            <a:endParaRPr lang="tr-TR" altLang="tr-TR" b="1" dirty="0">
              <a:solidFill>
                <a:srgbClr val="0832B8"/>
              </a:solidFill>
            </a:endParaRPr>
          </a:p>
        </p:txBody>
      </p:sp>
      <p:sp>
        <p:nvSpPr>
          <p:cNvPr id="34819" name="3 Metin kutusu"/>
          <p:cNvSpPr txBox="1">
            <a:spLocks noChangeArrowheads="1"/>
          </p:cNvSpPr>
          <p:nvPr/>
        </p:nvSpPr>
        <p:spPr bwMode="auto">
          <a:xfrm>
            <a:off x="179388" y="908050"/>
            <a:ext cx="87852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 dirty="0"/>
              <a:t>Aluminum alloy (7093 ALCOA) – </a:t>
            </a:r>
            <a:r>
              <a:rPr lang="en-US" sz="1600" dirty="0" err="1"/>
              <a:t>SiC</a:t>
            </a:r>
            <a:r>
              <a:rPr lang="en-US" sz="1600" dirty="0"/>
              <a:t> (particulate or whisker) composites were consolidated with application of 10 – 12 </a:t>
            </a:r>
            <a:r>
              <a:rPr lang="en-US" sz="1600" dirty="0" err="1"/>
              <a:t>Gpa</a:t>
            </a:r>
            <a:r>
              <a:rPr lang="en-US" sz="1600" dirty="0"/>
              <a:t> pressure, induced by explosive detonation. The compacts produced exhibit high hardness (increasing with increased reinforcement), integrity and high density. Fracture toughness is seen to decrease with increased reinforcement. There is a strong indication that extensive shock hardening of the alloy matrix has taken place during consolidation. The study reaffirms explosive consolidation to be a unique mode for the production of these composites.</a:t>
            </a:r>
          </a:p>
        </p:txBody>
      </p:sp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2" cstate="print"/>
          <a:srcRect l="6631" r="8804" b="27170"/>
          <a:stretch>
            <a:fillRect/>
          </a:stretch>
        </p:blipFill>
        <p:spPr bwMode="auto">
          <a:xfrm>
            <a:off x="4640263" y="2781300"/>
            <a:ext cx="4395787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95 Slayt Numarası Yer Tutucusu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59F73AC4-6875-43DF-AD1B-8B275D1EA1D8}" type="slidenum">
              <a:rPr lang="tr-TR" sz="1200">
                <a:latin typeface="+mn-lt"/>
              </a:rPr>
              <a:pPr algn="r" eaLnBrk="0" hangingPunct="0"/>
              <a:t>24</a:t>
            </a:fld>
            <a:endParaRPr lang="tr-TR" sz="1200" dirty="0">
              <a:latin typeface="+mn-lt"/>
            </a:endParaRPr>
          </a:p>
        </p:txBody>
      </p:sp>
      <p:sp>
        <p:nvSpPr>
          <p:cNvPr id="34823" name="7 Dikdörtgen"/>
          <p:cNvSpPr>
            <a:spLocks noChangeArrowheads="1"/>
          </p:cNvSpPr>
          <p:nvPr/>
        </p:nvSpPr>
        <p:spPr bwMode="auto">
          <a:xfrm>
            <a:off x="250254" y="2679005"/>
            <a:ext cx="42497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200" b="1" dirty="0" err="1"/>
              <a:t>Properties</a:t>
            </a:r>
            <a:r>
              <a:rPr lang="tr-TR" sz="1200" b="1" dirty="0"/>
              <a:t> of 7093 Al - </a:t>
            </a:r>
            <a:r>
              <a:rPr lang="tr-TR" sz="1200" b="1" dirty="0" err="1"/>
              <a:t>SiC</a:t>
            </a:r>
            <a:r>
              <a:rPr lang="tr-TR" sz="1200" b="1" dirty="0"/>
              <a:t> </a:t>
            </a:r>
            <a:r>
              <a:rPr lang="tr-TR" sz="1200" b="1" dirty="0" err="1"/>
              <a:t>composites</a:t>
            </a:r>
            <a:r>
              <a:rPr lang="tr-TR" sz="1200" b="1" dirty="0"/>
              <a:t> </a:t>
            </a:r>
            <a:r>
              <a:rPr lang="tr-TR" sz="1200" b="1" dirty="0" err="1"/>
              <a:t>produced</a:t>
            </a:r>
            <a:r>
              <a:rPr lang="tr-TR" sz="1200" b="1" dirty="0"/>
              <a:t> </a:t>
            </a:r>
            <a:r>
              <a:rPr lang="tr-TR" sz="1200" b="1" dirty="0" err="1"/>
              <a:t>by</a:t>
            </a:r>
            <a:r>
              <a:rPr lang="tr-TR" sz="1200" b="1" dirty="0"/>
              <a:t> </a:t>
            </a:r>
            <a:r>
              <a:rPr lang="tr-TR" sz="1200" b="1" dirty="0" err="1"/>
              <a:t>explosive</a:t>
            </a:r>
            <a:r>
              <a:rPr lang="tr-TR" sz="1200" b="1" dirty="0"/>
              <a:t> </a:t>
            </a:r>
            <a:r>
              <a:rPr lang="tr-TR" sz="1200" b="1" dirty="0" err="1"/>
              <a:t>consolidation</a:t>
            </a:r>
            <a:endParaRPr lang="en-US" sz="1200" b="1" dirty="0"/>
          </a:p>
        </p:txBody>
      </p:sp>
      <p:sp>
        <p:nvSpPr>
          <p:cNvPr id="34824" name="8 Dikdörtgen"/>
          <p:cNvSpPr>
            <a:spLocks noChangeArrowheads="1"/>
          </p:cNvSpPr>
          <p:nvPr/>
        </p:nvSpPr>
        <p:spPr bwMode="auto">
          <a:xfrm>
            <a:off x="4859338" y="5662613"/>
            <a:ext cx="42497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200" b="1"/>
              <a:t>Percent theoretical density versus volume fraction of SiC reinforcement for 7093 aluminum-alloy-matrix composite (Each datum point corresponds to the average of 6 tests.)</a:t>
            </a:r>
            <a:endParaRPr lang="en-US" sz="1200" b="1"/>
          </a:p>
        </p:txBody>
      </p:sp>
      <p:graphicFrame>
        <p:nvGraphicFramePr>
          <p:cNvPr id="9" name="8 Tablo"/>
          <p:cNvGraphicFramePr>
            <a:graphicFrameLocks noGrp="1"/>
          </p:cNvGraphicFramePr>
          <p:nvPr/>
        </p:nvGraphicFramePr>
        <p:xfrm>
          <a:off x="179512" y="3103200"/>
          <a:ext cx="4466123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6124"/>
                <a:gridCol w="1260140"/>
                <a:gridCol w="865723"/>
                <a:gridCol w="1224136"/>
              </a:tblGrid>
              <a:tr h="234360"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err="1" smtClean="0"/>
                        <a:t>Sample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err="1" smtClean="0"/>
                        <a:t>Theoretical</a:t>
                      </a:r>
                      <a:r>
                        <a:rPr lang="tr-TR" sz="1000" b="1" dirty="0" smtClean="0"/>
                        <a:t> </a:t>
                      </a:r>
                      <a:r>
                        <a:rPr lang="tr-TR" sz="1000" b="1" dirty="0" err="1" smtClean="0"/>
                        <a:t>Density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err="1" smtClean="0"/>
                        <a:t>Hardness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err="1" smtClean="0"/>
                        <a:t>Fracture</a:t>
                      </a:r>
                      <a:r>
                        <a:rPr lang="tr-TR" sz="1000" b="1" dirty="0" smtClean="0"/>
                        <a:t> </a:t>
                      </a:r>
                      <a:r>
                        <a:rPr lang="tr-TR" sz="1000" b="1" dirty="0" err="1" smtClean="0"/>
                        <a:t>Toughness</a:t>
                      </a:r>
                      <a:endParaRPr lang="en-US" sz="1000" b="1" dirty="0"/>
                    </a:p>
                  </a:txBody>
                  <a:tcPr/>
                </a:tc>
              </a:tr>
              <a:tr h="310728"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err="1" smtClean="0"/>
                        <a:t>Vol</a:t>
                      </a:r>
                      <a:r>
                        <a:rPr lang="tr-TR" sz="1000" b="1" dirty="0" smtClean="0"/>
                        <a:t>.% </a:t>
                      </a:r>
                      <a:r>
                        <a:rPr lang="tr-TR" sz="1000" b="1" dirty="0" err="1" smtClean="0"/>
                        <a:t>Reinforcement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%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err="1" smtClean="0"/>
                        <a:t>Rockwell</a:t>
                      </a:r>
                      <a:r>
                        <a:rPr lang="tr-TR" sz="1000" b="1" dirty="0" smtClean="0"/>
                        <a:t> B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err="1" smtClean="0"/>
                        <a:t>MPa</a:t>
                      </a:r>
                      <a:r>
                        <a:rPr lang="tr-TR" sz="1000" b="1" dirty="0" smtClean="0"/>
                        <a:t>∙m</a:t>
                      </a:r>
                      <a:r>
                        <a:rPr lang="tr-TR" sz="1000" b="1" baseline="30000" dirty="0" smtClean="0"/>
                        <a:t>½</a:t>
                      </a:r>
                      <a:endParaRPr lang="en-US" sz="1000" b="1" baseline="30000" dirty="0"/>
                    </a:p>
                  </a:txBody>
                  <a:tcPr/>
                </a:tc>
              </a:tr>
              <a:tr h="218880">
                <a:tc gridSpan="4">
                  <a:txBody>
                    <a:bodyPr/>
                    <a:lstStyle/>
                    <a:p>
                      <a:pPr algn="l"/>
                      <a:r>
                        <a:rPr lang="tr-TR" sz="1000" b="1" dirty="0" err="1" smtClean="0"/>
                        <a:t>Whisker</a:t>
                      </a:r>
                      <a:endParaRPr lang="en-US" sz="1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8880"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0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98.48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48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18.06</a:t>
                      </a:r>
                      <a:endParaRPr lang="en-US" sz="1000" b="1" dirty="0"/>
                    </a:p>
                  </a:txBody>
                  <a:tcPr/>
                </a:tc>
              </a:tr>
              <a:tr h="218880"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20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93.76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58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10.18</a:t>
                      </a:r>
                      <a:endParaRPr lang="en-US" sz="1000" b="1" dirty="0"/>
                    </a:p>
                  </a:txBody>
                  <a:tcPr/>
                </a:tc>
              </a:tr>
              <a:tr h="218880"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40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90.83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62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9.92</a:t>
                      </a:r>
                      <a:endParaRPr lang="en-US" sz="1000" b="1" dirty="0"/>
                    </a:p>
                  </a:txBody>
                  <a:tcPr/>
                </a:tc>
              </a:tr>
              <a:tr h="218880"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60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90.35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85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6.91</a:t>
                      </a:r>
                      <a:endParaRPr lang="en-US" sz="1000" b="1" dirty="0"/>
                    </a:p>
                  </a:txBody>
                  <a:tcPr/>
                </a:tc>
              </a:tr>
              <a:tr h="218880"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80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90.15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&gt;100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-</a:t>
                      </a:r>
                      <a:endParaRPr lang="en-US" sz="1000" b="1" dirty="0"/>
                    </a:p>
                  </a:txBody>
                  <a:tcPr/>
                </a:tc>
              </a:tr>
              <a:tr h="218880">
                <a:tc gridSpan="4">
                  <a:txBody>
                    <a:bodyPr/>
                    <a:lstStyle/>
                    <a:p>
                      <a:pPr algn="l"/>
                      <a:r>
                        <a:rPr lang="tr-TR" sz="1000" b="1" dirty="0" err="1" smtClean="0"/>
                        <a:t>Particle</a:t>
                      </a:r>
                      <a:endParaRPr lang="en-US" sz="1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8880"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0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98.54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48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18.38</a:t>
                      </a:r>
                      <a:endParaRPr lang="en-US" sz="1000" b="1" dirty="0"/>
                    </a:p>
                  </a:txBody>
                  <a:tcPr/>
                </a:tc>
              </a:tr>
              <a:tr h="218880"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20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98.53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64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13.30</a:t>
                      </a:r>
                      <a:endParaRPr lang="en-US" sz="1000" b="1" dirty="0"/>
                    </a:p>
                  </a:txBody>
                  <a:tcPr/>
                </a:tc>
              </a:tr>
              <a:tr h="218880"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40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98.48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77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11.60</a:t>
                      </a:r>
                      <a:endParaRPr lang="en-US" sz="1000" b="1" dirty="0"/>
                    </a:p>
                  </a:txBody>
                  <a:tcPr/>
                </a:tc>
              </a:tr>
              <a:tr h="218880"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60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95.65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88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7.55</a:t>
                      </a:r>
                      <a:endParaRPr lang="en-US" sz="1000" b="1" dirty="0"/>
                    </a:p>
                  </a:txBody>
                  <a:tcPr/>
                </a:tc>
              </a:tr>
              <a:tr h="218880"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80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89.59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69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 dirty="0" smtClean="0"/>
                        <a:t>-</a:t>
                      </a:r>
                      <a:endParaRPr lang="en-US" sz="10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11" t="1627" r="6252" b="26837"/>
          <a:stretch>
            <a:fillRect/>
          </a:stretch>
        </p:blipFill>
        <p:spPr bwMode="auto">
          <a:xfrm>
            <a:off x="107950" y="333375"/>
            <a:ext cx="4383088" cy="2697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rcRect l="5753" t="2292" r="8258" b="26076"/>
          <a:stretch>
            <a:fillRect/>
          </a:stretch>
        </p:blipFill>
        <p:spPr bwMode="auto">
          <a:xfrm>
            <a:off x="4687888" y="333375"/>
            <a:ext cx="43481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 b="55473"/>
          <a:stretch>
            <a:fillRect/>
          </a:stretch>
        </p:blipFill>
        <p:spPr bwMode="auto">
          <a:xfrm>
            <a:off x="395288" y="3709988"/>
            <a:ext cx="4238625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 cstate="print"/>
          <a:srcRect t="46463" b="9586"/>
          <a:stretch>
            <a:fillRect/>
          </a:stretch>
        </p:blipFill>
        <p:spPr bwMode="auto">
          <a:xfrm>
            <a:off x="5068888" y="3706813"/>
            <a:ext cx="367982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7 Dikdörtgen"/>
          <p:cNvSpPr>
            <a:spLocks noChangeArrowheads="1"/>
          </p:cNvSpPr>
          <p:nvPr/>
        </p:nvSpPr>
        <p:spPr bwMode="auto">
          <a:xfrm>
            <a:off x="179388" y="2998788"/>
            <a:ext cx="45370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200" b="1"/>
              <a:t>Microhardness versus volume fraction of SiC reinforcement for 7093 aluminum-alloy-matrix composite (Each datum point corresponds to the average of 10 tests.)</a:t>
            </a:r>
            <a:endParaRPr lang="en-US" sz="1200" b="1"/>
          </a:p>
        </p:txBody>
      </p:sp>
      <p:sp>
        <p:nvSpPr>
          <p:cNvPr id="35847" name="8 Dikdörtgen"/>
          <p:cNvSpPr>
            <a:spLocks noChangeArrowheads="1"/>
          </p:cNvSpPr>
          <p:nvPr/>
        </p:nvSpPr>
        <p:spPr bwMode="auto">
          <a:xfrm>
            <a:off x="4643438" y="2997200"/>
            <a:ext cx="4537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200" b="1"/>
              <a:t>Fracture toughness versus SiC reinforcement content for 7093 aluminum-alloy-matrix composite (Each datum point corresponds to the average of 6 tests.)</a:t>
            </a:r>
            <a:endParaRPr lang="en-US" sz="1200" b="1"/>
          </a:p>
        </p:txBody>
      </p:sp>
      <p:sp>
        <p:nvSpPr>
          <p:cNvPr id="35848" name="9 Dikdörtgen"/>
          <p:cNvSpPr>
            <a:spLocks noChangeArrowheads="1"/>
          </p:cNvSpPr>
          <p:nvPr/>
        </p:nvSpPr>
        <p:spPr bwMode="auto">
          <a:xfrm>
            <a:off x="4606925" y="6165850"/>
            <a:ext cx="4537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200" b="1"/>
              <a:t>Microstructures and corresponding fracture surfaces for SiC-particle-reinforced 7093 aluminum alloy; (a-b) 0%, (c-d) 20%, (e-f) 40%, (g-h) 60% by volume of the reinforcement</a:t>
            </a:r>
            <a:endParaRPr lang="en-US" sz="1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>
            <a:spLocks noChangeArrowheads="1"/>
          </p:cNvSpPr>
          <p:nvPr/>
        </p:nvSpPr>
        <p:spPr bwMode="auto">
          <a:xfrm>
            <a:off x="579465" y="558782"/>
            <a:ext cx="7993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altLang="tr-TR" b="1" dirty="0">
                <a:solidFill>
                  <a:srgbClr val="0832B8"/>
                </a:solidFill>
              </a:rPr>
              <a:t>Explosive Consolidation of Aluminum - B</a:t>
            </a:r>
            <a:r>
              <a:rPr lang="tr-TR" altLang="tr-TR" b="1" baseline="-25000" dirty="0">
                <a:solidFill>
                  <a:srgbClr val="0832B8"/>
                </a:solidFill>
              </a:rPr>
              <a:t>4</a:t>
            </a:r>
            <a:r>
              <a:rPr lang="tr-TR" altLang="tr-TR" b="1" dirty="0">
                <a:solidFill>
                  <a:srgbClr val="0832B8"/>
                </a:solidFill>
              </a:rPr>
              <a:t>C Composites</a:t>
            </a:r>
          </a:p>
        </p:txBody>
      </p:sp>
      <p:sp>
        <p:nvSpPr>
          <p:cNvPr id="4" name="3 Metin kutusu"/>
          <p:cNvSpPr txBox="1">
            <a:spLocks noChangeArrowheads="1"/>
          </p:cNvSpPr>
          <p:nvPr/>
        </p:nvSpPr>
        <p:spPr bwMode="auto">
          <a:xfrm>
            <a:off x="179388" y="1071546"/>
            <a:ext cx="87852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1600" dirty="0" smtClean="0"/>
              <a:t>The technique of explosive consolidation was used to prepare cermets of boron carbide with aluminum and 7075 aluminum alloy. Compacts were produced by application of 10-12 Gpa pressure which was induced by explosive detonation. The compacts obtained exhibit high hardness-increasing with an increase in the boron-carbide content, integrity and close to theoretical density. Hardness, fracture toughness and flexural strengths of the composites produced indicate extensive shock hardening of the metal (or alloy) matrix during consolidation.</a:t>
            </a:r>
          </a:p>
        </p:txBody>
      </p:sp>
      <p:sp>
        <p:nvSpPr>
          <p:cNvPr id="5" name="11 Dikdörtgen"/>
          <p:cNvSpPr>
            <a:spLocks noChangeArrowheads="1"/>
          </p:cNvSpPr>
          <p:nvPr/>
        </p:nvSpPr>
        <p:spPr bwMode="auto">
          <a:xfrm>
            <a:off x="714348" y="2795585"/>
            <a:ext cx="7705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200" b="1" dirty="0"/>
              <a:t>Experimental data on the fabrication of aluminum-boron carbide compacts by explosive consolidation</a:t>
            </a:r>
            <a:endParaRPr lang="en-US" sz="12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7204"/>
          <a:stretch>
            <a:fillRect/>
          </a:stretch>
        </p:blipFill>
        <p:spPr bwMode="auto">
          <a:xfrm>
            <a:off x="323850" y="3119456"/>
            <a:ext cx="835183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95 Slayt Numarası Yer Tutucusu"/>
          <p:cNvSpPr txBox="1">
            <a:spLocks/>
          </p:cNvSpPr>
          <p:nvPr/>
        </p:nvSpPr>
        <p:spPr bwMode="auto">
          <a:xfrm>
            <a:off x="6858016" y="635795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6F0E59DF-52B7-48DC-8D8C-6054BD212BA6}" type="slidenum">
              <a:rPr lang="tr-TR" sz="1200">
                <a:latin typeface="+mn-lt"/>
              </a:rPr>
              <a:pPr algn="r" eaLnBrk="0" hangingPunct="0"/>
              <a:t>26</a:t>
            </a:fld>
            <a:endParaRPr lang="tr-TR" sz="1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b="16469"/>
          <a:stretch>
            <a:fillRect/>
          </a:stretch>
        </p:blipFill>
        <p:spPr bwMode="auto">
          <a:xfrm>
            <a:off x="427038" y="368300"/>
            <a:ext cx="3929062" cy="263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3" cstate="print"/>
          <a:srcRect b="11763"/>
          <a:stretch>
            <a:fillRect/>
          </a:stretch>
        </p:blipFill>
        <p:spPr bwMode="auto">
          <a:xfrm>
            <a:off x="4549775" y="368300"/>
            <a:ext cx="4270375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95 Slayt Numarası Yer Tutucusu"/>
          <p:cNvSpPr txBox="1">
            <a:spLocks/>
          </p:cNvSpPr>
          <p:nvPr/>
        </p:nvSpPr>
        <p:spPr bwMode="auto">
          <a:xfrm>
            <a:off x="7010400" y="652462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6F0E59DF-52B7-48DC-8D8C-6054BD212BA6}" type="slidenum">
              <a:rPr lang="tr-TR" sz="1200">
                <a:latin typeface="+mn-lt"/>
              </a:rPr>
              <a:pPr algn="r" eaLnBrk="0" hangingPunct="0"/>
              <a:t>27</a:t>
            </a:fld>
            <a:endParaRPr lang="tr-TR" sz="1200" dirty="0">
              <a:latin typeface="+mn-lt"/>
            </a:endParaRPr>
          </a:p>
        </p:txBody>
      </p:sp>
      <p:sp>
        <p:nvSpPr>
          <p:cNvPr id="36871" name="9 Dikdörtgen"/>
          <p:cNvSpPr>
            <a:spLocks noChangeArrowheads="1"/>
          </p:cNvSpPr>
          <p:nvPr/>
        </p:nvSpPr>
        <p:spPr bwMode="auto">
          <a:xfrm>
            <a:off x="395288" y="3038475"/>
            <a:ext cx="4248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200" b="1" dirty="0"/>
              <a:t>Hardness as a function of boron carbide content in consolidated composites</a:t>
            </a:r>
            <a:endParaRPr lang="en-US" sz="1200" b="1" dirty="0"/>
          </a:p>
        </p:txBody>
      </p:sp>
      <p:sp>
        <p:nvSpPr>
          <p:cNvPr id="36872" name="10 Dikdörtgen"/>
          <p:cNvSpPr>
            <a:spLocks noChangeArrowheads="1"/>
          </p:cNvSpPr>
          <p:nvPr/>
        </p:nvSpPr>
        <p:spPr bwMode="auto">
          <a:xfrm>
            <a:off x="4787900" y="3008313"/>
            <a:ext cx="4248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200" b="1"/>
              <a:t>Hardness as a function of density of compacts</a:t>
            </a:r>
            <a:endParaRPr lang="en-US" sz="1200" b="1"/>
          </a:p>
        </p:txBody>
      </p:sp>
      <p:sp>
        <p:nvSpPr>
          <p:cNvPr id="13" name="12 Dikdörtgen"/>
          <p:cNvSpPr>
            <a:spLocks noChangeArrowheads="1"/>
          </p:cNvSpPr>
          <p:nvPr/>
        </p:nvSpPr>
        <p:spPr bwMode="auto">
          <a:xfrm>
            <a:off x="323850" y="6140473"/>
            <a:ext cx="424815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200" b="1"/>
              <a:t>The relation between hardness and flexure strength</a:t>
            </a:r>
          </a:p>
          <a:p>
            <a:pPr algn="ctr"/>
            <a:r>
              <a:rPr lang="tr-TR" sz="1200" b="1"/>
              <a:t>of compacts</a:t>
            </a:r>
          </a:p>
          <a:p>
            <a:pPr algn="ctr"/>
            <a:endParaRPr lang="en-US" sz="1200" b="1"/>
          </a:p>
        </p:txBody>
      </p:sp>
      <p:sp>
        <p:nvSpPr>
          <p:cNvPr id="14" name="13 Dikdörtgen"/>
          <p:cNvSpPr>
            <a:spLocks noChangeArrowheads="1"/>
          </p:cNvSpPr>
          <p:nvPr/>
        </p:nvSpPr>
        <p:spPr bwMode="auto">
          <a:xfrm>
            <a:off x="4572000" y="6140473"/>
            <a:ext cx="424815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200" b="1"/>
              <a:t>The relation between hardness and fracture toughness</a:t>
            </a:r>
          </a:p>
          <a:p>
            <a:pPr algn="ctr"/>
            <a:r>
              <a:rPr lang="tr-TR" sz="1200" b="1"/>
              <a:t>of compacts</a:t>
            </a:r>
            <a:endParaRPr lang="en-US" sz="1200" b="1"/>
          </a:p>
        </p:txBody>
      </p:sp>
      <p:pic>
        <p:nvPicPr>
          <p:cNvPr id="41990" name="Picture 5"/>
          <p:cNvPicPr>
            <a:picLocks noChangeAspect="1" noChangeArrowheads="1"/>
          </p:cNvPicPr>
          <p:nvPr/>
        </p:nvPicPr>
        <p:blipFill>
          <a:blip r:embed="rId4" cstate="print"/>
          <a:srcRect t="4704" b="15305"/>
          <a:stretch>
            <a:fillRect/>
          </a:stretch>
        </p:blipFill>
        <p:spPr bwMode="auto">
          <a:xfrm>
            <a:off x="4598988" y="3548086"/>
            <a:ext cx="407670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5" cstate="print"/>
          <a:srcRect b="14127"/>
          <a:stretch>
            <a:fillRect/>
          </a:stretch>
        </p:blipFill>
        <p:spPr bwMode="auto">
          <a:xfrm>
            <a:off x="427038" y="3476648"/>
            <a:ext cx="4186237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AA405-FDE3-45BC-A67A-EAA5EC635890}" type="slidenum">
              <a:rPr lang="tr-TR" smtClean="0"/>
              <a:pPr>
                <a:defRPr/>
              </a:pPr>
              <a:t>28</a:t>
            </a:fld>
            <a:endParaRPr lang="tr-TR"/>
          </a:p>
        </p:txBody>
      </p:sp>
      <p:sp>
        <p:nvSpPr>
          <p:cNvPr id="37891" name="12 Dikdörtgen"/>
          <p:cNvSpPr>
            <a:spLocks noChangeArrowheads="1"/>
          </p:cNvSpPr>
          <p:nvPr/>
        </p:nvSpPr>
        <p:spPr bwMode="auto">
          <a:xfrm>
            <a:off x="250825" y="620713"/>
            <a:ext cx="8642350" cy="5016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1600"/>
              <a:t>The various types of refractory ceramic compounds have been produced by using both carbothermic and SHS processes in our laboratories such as B</a:t>
            </a:r>
            <a:r>
              <a:rPr lang="en-US" sz="1600" baseline="-25000"/>
              <a:t>4</a:t>
            </a:r>
            <a:r>
              <a:rPr lang="en-US" sz="1600"/>
              <a:t>C, TiB</a:t>
            </a:r>
            <a:r>
              <a:rPr lang="en-US" sz="1600" baseline="-25000"/>
              <a:t>2</a:t>
            </a:r>
            <a:r>
              <a:rPr lang="en-US" sz="1600"/>
              <a:t>, ZrB</a:t>
            </a:r>
            <a:r>
              <a:rPr lang="en-US" sz="1600" baseline="-25000"/>
              <a:t>2</a:t>
            </a:r>
            <a:r>
              <a:rPr lang="en-US" sz="1600"/>
              <a:t>, W</a:t>
            </a:r>
            <a:r>
              <a:rPr lang="en-US" sz="1600" baseline="-25000"/>
              <a:t>x</a:t>
            </a:r>
            <a:r>
              <a:rPr lang="en-US" sz="1600"/>
              <a:t>B</a:t>
            </a:r>
            <a:r>
              <a:rPr lang="en-US" sz="1600" baseline="-25000"/>
              <a:t>y</a:t>
            </a:r>
            <a:r>
              <a:rPr lang="en-US" sz="1600"/>
              <a:t> etc.. Explosive consolidation has been also studied for the production of particularly Al-(B</a:t>
            </a:r>
            <a:r>
              <a:rPr lang="en-US" sz="1600" baseline="-25000"/>
              <a:t>4</a:t>
            </a:r>
            <a:r>
              <a:rPr lang="en-US" sz="1600"/>
              <a:t>C, SiC) composites as a cheaper and superior-results-providing method in comparison to conventional compacting techniques (HP, SPS). </a:t>
            </a:r>
          </a:p>
          <a:p>
            <a:pPr algn="just">
              <a:buFont typeface="Wingdings" pitchFamily="2" charset="2"/>
              <a:buChar char="Ø"/>
            </a:pPr>
            <a:endParaRPr lang="en-US" sz="1600"/>
          </a:p>
          <a:p>
            <a:pPr algn="just">
              <a:buFont typeface="Wingdings" pitchFamily="2" charset="2"/>
              <a:buChar char="Ø"/>
            </a:pPr>
            <a:r>
              <a:rPr lang="en-US" sz="1600"/>
              <a:t>Explosive consolidation can be used to produce metal/ceramic composites that exhibit integrity, high density, and no reactivity between the constituent powders. Since the process has a duration of 2 μsec, and requires no expensive tooling, it is an attractive route for MMC production.</a:t>
            </a:r>
          </a:p>
          <a:p>
            <a:pPr algn="just"/>
            <a:endParaRPr lang="en-US" sz="1600"/>
          </a:p>
          <a:p>
            <a:pPr algn="just">
              <a:buFont typeface="Wingdings" pitchFamily="2" charset="2"/>
              <a:buChar char="Ø"/>
            </a:pPr>
            <a:r>
              <a:rPr lang="en-US" sz="1600"/>
              <a:t>Higher ceramic content is seen to lead to higher hardness, lower percent theoretical density, and lower fracture toughness.</a:t>
            </a:r>
          </a:p>
          <a:p>
            <a:pPr algn="just"/>
            <a:endParaRPr lang="en-US" sz="1600"/>
          </a:p>
          <a:p>
            <a:pPr algn="just">
              <a:buFont typeface="Wingdings" pitchFamily="2" charset="2"/>
              <a:buChar char="Ø"/>
            </a:pPr>
            <a:r>
              <a:rPr lang="tr-TR" sz="1600"/>
              <a:t>For Al-SiC composites, t</a:t>
            </a:r>
            <a:r>
              <a:rPr lang="en-US" sz="1600"/>
              <a:t>he hardness and fracture toughness of the particulate-reinforced composites are superior to those of the whisker-reinforced composites.</a:t>
            </a:r>
          </a:p>
          <a:p>
            <a:pPr algn="just"/>
            <a:endParaRPr lang="en-US" sz="1600"/>
          </a:p>
          <a:p>
            <a:pPr algn="just">
              <a:buFont typeface="Wingdings" pitchFamily="2" charset="2"/>
              <a:buChar char="Ø"/>
            </a:pPr>
            <a:r>
              <a:rPr lang="en-US" sz="1600"/>
              <a:t>SEM of fracture surfaces, as well as optical metallography, indicate good attachment between the ceramic and the alloy matrix, with uniform distribution of the ceramic and the absence of microcracking.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63938" y="260350"/>
            <a:ext cx="2016125" cy="5048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tr-TR" sz="2000" b="1" u="sng" dirty="0" err="1">
                <a:solidFill>
                  <a:srgbClr val="0832B8"/>
                </a:solidFill>
                <a:ea typeface="+mj-ea"/>
              </a:rPr>
              <a:t>Conclusions</a:t>
            </a:r>
            <a:endParaRPr lang="tr-TR" sz="2000" b="1" u="sng" dirty="0">
              <a:solidFill>
                <a:srgbClr val="0832B8"/>
              </a:solidFill>
              <a:ea typeface="+mj-ea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81138" y="5661025"/>
            <a:ext cx="6186487" cy="10810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3200" b="1" i="1" dirty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THANK YOU</a:t>
            </a:r>
            <a:endParaRPr lang="tr-TR" sz="3200" b="1" dirty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7894" name="Picture 4" descr="malın%20akışı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5721350"/>
            <a:ext cx="173355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5" descr="TESI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3750" y="5724525"/>
            <a:ext cx="1712913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468313" y="1773238"/>
            <a:ext cx="50403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b="1"/>
              <a:t>XI</a:t>
            </a:r>
            <a:r>
              <a:rPr lang="tr-TR" sz="2200" b="1"/>
              <a:t>II</a:t>
            </a:r>
            <a:r>
              <a:rPr lang="en-US" sz="2200" b="1"/>
              <a:t> International Symposium on Self-Propagating High Temperature Synthesis</a:t>
            </a: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611560" y="3645024"/>
            <a:ext cx="453650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SHS 201</a:t>
            </a:r>
            <a:r>
              <a:rPr lang="tr-TR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5</a:t>
            </a:r>
          </a:p>
          <a:p>
            <a:pPr algn="ctr">
              <a:defRPr/>
            </a:pPr>
            <a:r>
              <a:rPr lang="tr-TR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Antalya/</a:t>
            </a:r>
            <a:r>
              <a:rPr lang="tr-TR" sz="4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Turkey</a:t>
            </a:r>
            <a:endParaRPr lang="en-US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6156325" y="2336800"/>
            <a:ext cx="2736850" cy="3540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r-TR" sz="1600" b="1" u="sng" dirty="0">
                <a:cs typeface="+mn-cs"/>
              </a:rPr>
              <a:t>P</a:t>
            </a:r>
            <a:r>
              <a:rPr lang="en-US" sz="1600" b="1" u="sng" dirty="0" err="1">
                <a:cs typeface="+mn-cs"/>
              </a:rPr>
              <a:t>revious</a:t>
            </a:r>
            <a:r>
              <a:rPr lang="tr-TR" sz="1600" b="1" u="sng" dirty="0">
                <a:cs typeface="+mn-cs"/>
              </a:rPr>
              <a:t> SHS </a:t>
            </a:r>
            <a:r>
              <a:rPr lang="en-US" sz="1600" b="1" u="sng" dirty="0" err="1">
                <a:cs typeface="+mn-cs"/>
              </a:rPr>
              <a:t>Symposi</a:t>
            </a:r>
            <a:r>
              <a:rPr lang="tr-TR" sz="1600" b="1" u="sng" dirty="0">
                <a:cs typeface="+mn-cs"/>
              </a:rPr>
              <a:t>a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cs typeface="+mn-cs"/>
              </a:rPr>
              <a:t>Kazakhstan (1991) </a:t>
            </a:r>
            <a:endParaRPr lang="tr-TR" sz="1600" dirty="0">
              <a:cs typeface="+mn-cs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cs typeface="+mn-cs"/>
              </a:rPr>
              <a:t>USA (1993)</a:t>
            </a:r>
            <a:endParaRPr lang="tr-TR" sz="1600" dirty="0">
              <a:cs typeface="+mn-cs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cs typeface="+mn-cs"/>
              </a:rPr>
              <a:t>China (1995) </a:t>
            </a:r>
            <a:endParaRPr lang="tr-TR" sz="1600" dirty="0">
              <a:cs typeface="+mn-cs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cs typeface="+mn-cs"/>
              </a:rPr>
              <a:t>Spain (1997) </a:t>
            </a:r>
            <a:endParaRPr lang="tr-TR" sz="1600" dirty="0">
              <a:cs typeface="+mn-cs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cs typeface="+mn-cs"/>
              </a:rPr>
              <a:t>Russia (1999) </a:t>
            </a:r>
            <a:endParaRPr lang="tr-TR" sz="1600" dirty="0">
              <a:cs typeface="+mn-cs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cs typeface="+mn-cs"/>
              </a:rPr>
              <a:t>Israel(2002) </a:t>
            </a:r>
            <a:endParaRPr lang="tr-TR" sz="1600" dirty="0">
              <a:cs typeface="+mn-cs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cs typeface="+mn-cs"/>
              </a:rPr>
              <a:t>Poland (2003) </a:t>
            </a:r>
            <a:endParaRPr lang="tr-TR" sz="1600" dirty="0">
              <a:cs typeface="+mn-cs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cs typeface="+mn-cs"/>
              </a:rPr>
              <a:t>Italy (2005) </a:t>
            </a:r>
            <a:endParaRPr lang="tr-TR" sz="1600" dirty="0">
              <a:cs typeface="+mn-cs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cs typeface="+mn-cs"/>
              </a:rPr>
              <a:t>France (2007) </a:t>
            </a:r>
            <a:endParaRPr lang="tr-TR" sz="1600" dirty="0">
              <a:cs typeface="+mn-cs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cs typeface="+mn-cs"/>
              </a:rPr>
              <a:t>Armenia (2009)</a:t>
            </a:r>
            <a:endParaRPr lang="tr-TR" sz="1600" dirty="0">
              <a:cs typeface="+mn-cs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tr-TR" sz="1600" dirty="0">
                <a:cs typeface="+mn-cs"/>
              </a:rPr>
              <a:t>Greece (2011)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tr-TR" sz="1600" dirty="0">
                <a:cs typeface="+mn-cs"/>
              </a:rPr>
              <a:t>USA (2013)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tr-TR" sz="1600" b="1" dirty="0" err="1">
                <a:cs typeface="+mn-cs"/>
              </a:rPr>
              <a:t>Turkey</a:t>
            </a:r>
            <a:r>
              <a:rPr lang="tr-TR" sz="1600" b="1" dirty="0">
                <a:cs typeface="+mn-cs"/>
              </a:rPr>
              <a:t> (2015)</a:t>
            </a:r>
            <a:endParaRPr lang="en-US" sz="16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EBAD0-3757-48F5-A290-DCA9492DA619}" type="slidenum">
              <a:rPr lang="tr-TR" smtClean="0"/>
              <a:pPr>
                <a:defRPr/>
              </a:pPr>
              <a:t>3</a:t>
            </a:fld>
            <a:endParaRPr lang="tr-TR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375" y="1052513"/>
            <a:ext cx="9001125" cy="514350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Extractive Metallurgy: </a:t>
            </a:r>
            <a:endParaRPr lang="en-US" sz="1800" b="1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18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Smelting and reduction of slags, production of ferroalloys, alloys and metals by carbothermic and metalothermic processes in EAF or in ladle. </a:t>
            </a: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18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(copper, cobalt, vanadium, chromium, ferroboron, cobaltboron, nicelboron, ferromanganese, silicomanganese, ferrovanadium, ferrotungsten, ferrochromium and aluminum-titanium-boron alloys).</a:t>
            </a: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18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Pyro and hydrometallurgy of base and precious metals from their ores. Optimization and development of new techniques and techniques in use (Gold, silver, copper, nickel, cobalt strontium, magnesium, molybdenum, tin).</a:t>
            </a:r>
            <a:endParaRPr lang="tr-TR" sz="1800" b="1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tr-TR" sz="1800" b="1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Ceramic Powder Production and Processing: </a:t>
            </a:r>
            <a:endParaRPr lang="en-US" sz="1800" b="1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18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Production of carbide, nitride, boride powders and their processing by explosive consolidation or sintering techniques. </a:t>
            </a: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tr-TR" sz="180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Thin Film Coatings:</a:t>
            </a:r>
            <a:r>
              <a:rPr lang="tr-TR" sz="18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80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18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Production and characterization of thin films obtained by using RF-PECVD. </a:t>
            </a: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tr-TR" sz="1800" b="1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Beneficiation of Industrial Wastes: </a:t>
            </a:r>
            <a:endParaRPr lang="en-US" sz="1800" b="1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180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Production of metals and compounds from galvanizing ash, brass production wastes and vanadium sludges produced aluminum production. Grit production from aluminum, copper and steel slags.</a:t>
            </a: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tr-TR" sz="180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" name="4 Dikdörtgen"/>
          <p:cNvSpPr>
            <a:spLocks noChangeArrowheads="1"/>
          </p:cNvSpPr>
          <p:nvPr/>
        </p:nvSpPr>
        <p:spPr bwMode="auto">
          <a:xfrm>
            <a:off x="1042988" y="404813"/>
            <a:ext cx="6937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tr-TR" sz="2000" b="1">
                <a:solidFill>
                  <a:srgbClr val="000099"/>
                </a:solidFill>
              </a:rPr>
              <a:t>AREA OF INTEREST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7BD77-9FF3-4E98-9B89-C61B716C93A9}" type="slidenum">
              <a:rPr lang="tr-TR" smtClean="0"/>
              <a:pPr>
                <a:defRPr/>
              </a:pPr>
              <a:t>4</a:t>
            </a:fld>
            <a:endParaRPr lang="tr-TR"/>
          </a:p>
        </p:txBody>
      </p:sp>
      <p:sp>
        <p:nvSpPr>
          <p:cNvPr id="9219" name="4 Dikdörtgen"/>
          <p:cNvSpPr>
            <a:spLocks noChangeArrowheads="1"/>
          </p:cNvSpPr>
          <p:nvPr/>
        </p:nvSpPr>
        <p:spPr bwMode="auto">
          <a:xfrm>
            <a:off x="3132138" y="476250"/>
            <a:ext cx="2874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000099"/>
                </a:solidFill>
              </a:rPr>
              <a:t>OUR LABORATORIES</a:t>
            </a:r>
            <a:endParaRPr lang="tr-TR" sz="2000" b="1">
              <a:solidFill>
                <a:srgbClr val="000099"/>
              </a:solidFill>
            </a:endParaRPr>
          </a:p>
        </p:txBody>
      </p:sp>
      <p:pic>
        <p:nvPicPr>
          <p:cNvPr id="9220" name="Picture 2" descr="http://itulabs.itu.edu.tr/resim-goster.aspx?yer=2d6b49c1-8e40-47e9-a6b8-512084f5731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2850" y="34290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http://www.mme.itu.edu.tr/laboratuvar/dokum/webdokum/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1049338"/>
            <a:ext cx="27432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7" descr="http://itulabs.itu.edu.tr/resim-goster.aspx?cihaz=555fd5b3-da97-4b84-a3b6-50568e153d5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34290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1" descr="http://itulabs.itu.edu.tr/resim-goster.aspx?yer=ca39d272-e024-4dbb-a86f-4be8935ecab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34290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3" descr="http://itulabs.itu.edu.tr/resim-goster.aspx?yer=a61d6c6d-e212-4e4e-a24e-e5ef23824ae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2850" y="1049338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5" descr="http://itulabs.itu.edu.tr/resim-goster.aspx?yer=6a1f49f1-6dcb-43e5-ac41-c2189183156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225" y="1049338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-107950" y="3068638"/>
            <a:ext cx="2986088" cy="401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000099"/>
                </a:solidFill>
                <a:latin typeface="+mn-lt"/>
                <a:cs typeface="+mn-cs"/>
              </a:rPr>
              <a:t>Extractive Metallurgy Lab.</a:t>
            </a:r>
            <a:endParaRPr lang="tr-TR" dirty="0">
              <a:solidFill>
                <a:srgbClr val="000099"/>
              </a:solidFill>
              <a:latin typeface="+mn-lt"/>
              <a:cs typeface="+mn-cs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025775" y="3068638"/>
            <a:ext cx="2986088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000099"/>
                </a:solidFill>
                <a:latin typeface="+mn-lt"/>
                <a:cs typeface="+mn-cs"/>
              </a:rPr>
              <a:t>Casting Lab.</a:t>
            </a:r>
            <a:endParaRPr lang="tr-TR" dirty="0">
              <a:solidFill>
                <a:srgbClr val="000099"/>
              </a:solidFill>
              <a:latin typeface="+mn-lt"/>
              <a:cs typeface="+mn-cs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172200" y="3068638"/>
            <a:ext cx="2986088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000099"/>
                </a:solidFill>
                <a:latin typeface="+mn-lt"/>
                <a:cs typeface="+mn-cs"/>
              </a:rPr>
              <a:t>SPS Lab.</a:t>
            </a:r>
            <a:endParaRPr lang="tr-TR" dirty="0">
              <a:solidFill>
                <a:srgbClr val="000099"/>
              </a:solidFill>
              <a:latin typeface="+mn-lt"/>
              <a:cs typeface="+mn-cs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-85725" y="5475288"/>
            <a:ext cx="2986088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 err="1">
                <a:solidFill>
                  <a:srgbClr val="000099"/>
                </a:solidFill>
                <a:latin typeface="+mn-lt"/>
                <a:cs typeface="+mn-cs"/>
              </a:rPr>
              <a:t>Pyrometallurgy</a:t>
            </a:r>
            <a:r>
              <a:rPr lang="en-US" dirty="0">
                <a:solidFill>
                  <a:srgbClr val="000099"/>
                </a:solidFill>
                <a:latin typeface="+mn-lt"/>
                <a:cs typeface="+mn-cs"/>
              </a:rPr>
              <a:t> Lab.</a:t>
            </a:r>
            <a:endParaRPr lang="tr-TR" dirty="0">
              <a:solidFill>
                <a:srgbClr val="000099"/>
              </a:solidFill>
              <a:latin typeface="+mn-lt"/>
              <a:cs typeface="+mn-cs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048000" y="5475288"/>
            <a:ext cx="2986088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000099"/>
                </a:solidFill>
                <a:latin typeface="+mn-lt"/>
                <a:cs typeface="+mn-cs"/>
              </a:rPr>
              <a:t>Hydrometallurgy Lab.</a:t>
            </a:r>
            <a:endParaRPr lang="tr-TR" dirty="0">
              <a:solidFill>
                <a:srgbClr val="000099"/>
              </a:solidFill>
              <a:latin typeface="+mn-lt"/>
              <a:cs typeface="+mn-cs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194425" y="5475288"/>
            <a:ext cx="2986088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000099"/>
                </a:solidFill>
                <a:latin typeface="+mn-lt"/>
                <a:cs typeface="+mn-cs"/>
              </a:rPr>
              <a:t>Solidification Lab.</a:t>
            </a:r>
            <a:endParaRPr lang="tr-TR" dirty="0">
              <a:solidFill>
                <a:srgbClr val="000099"/>
              </a:solidFill>
              <a:latin typeface="+mn-lt"/>
              <a:cs typeface="+mn-cs"/>
            </a:endParaRPr>
          </a:p>
        </p:txBody>
      </p:sp>
      <p:sp>
        <p:nvSpPr>
          <p:cNvPr id="9232" name="Rectangle 3"/>
          <p:cNvSpPr txBox="1">
            <a:spLocks noChangeArrowheads="1"/>
          </p:cNvSpPr>
          <p:nvPr/>
        </p:nvSpPr>
        <p:spPr bwMode="auto">
          <a:xfrm>
            <a:off x="107950" y="5888038"/>
            <a:ext cx="9001125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en-US" b="1">
                <a:solidFill>
                  <a:srgbClr val="000099"/>
                </a:solidFill>
                <a:latin typeface="Calibri" pitchFamily="34" charset="0"/>
              </a:rPr>
              <a:t>Also: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en-US">
                <a:solidFill>
                  <a:srgbClr val="000099"/>
                </a:solidFill>
                <a:latin typeface="Calibri" pitchFamily="34" charset="0"/>
              </a:rPr>
              <a:t>- Chemical Analysis Lab. 	   - Hot Press Sintering Lab.	  - Enamel Lab.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4" descr="B4C ha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715125" y="2357438"/>
            <a:ext cx="2262188" cy="1785937"/>
          </a:xfrm>
        </p:spPr>
      </p:pic>
      <p:pic>
        <p:nvPicPr>
          <p:cNvPr id="1028" name="Picture 5" descr="B4C-Toz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89500" y="4240213"/>
            <a:ext cx="3348038" cy="2540000"/>
          </a:xfrm>
        </p:spPr>
      </p:pic>
      <p:pic>
        <p:nvPicPr>
          <p:cNvPr id="1029" name="Picture 6" descr="borkarbü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3" y="857250"/>
            <a:ext cx="25717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1AE6E-07F5-469D-AB60-5ABBB67DDD5E}" type="slidenum">
              <a:rPr lang="tr-TR" smtClean="0"/>
              <a:pPr>
                <a:defRPr/>
              </a:pPr>
              <a:t>5</a:t>
            </a:fld>
            <a:endParaRPr lang="tr-TR"/>
          </a:p>
        </p:txBody>
      </p:sp>
      <p:sp>
        <p:nvSpPr>
          <p:cNvPr id="1031" name="9 Dikdörtgen"/>
          <p:cNvSpPr>
            <a:spLocks noChangeArrowheads="1"/>
          </p:cNvSpPr>
          <p:nvPr/>
        </p:nvSpPr>
        <p:spPr bwMode="auto">
          <a:xfrm>
            <a:off x="684213" y="428625"/>
            <a:ext cx="8212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altLang="tr-TR" sz="2000" b="1">
                <a:solidFill>
                  <a:srgbClr val="000099"/>
                </a:solidFill>
              </a:rPr>
              <a:t>B</a:t>
            </a:r>
            <a:r>
              <a:rPr lang="tr-TR" altLang="tr-TR" sz="2000" b="1" baseline="-25000">
                <a:solidFill>
                  <a:srgbClr val="000099"/>
                </a:solidFill>
              </a:rPr>
              <a:t>4</a:t>
            </a:r>
            <a:r>
              <a:rPr lang="tr-TR" altLang="tr-TR" sz="2000" b="1">
                <a:solidFill>
                  <a:srgbClr val="000099"/>
                </a:solidFill>
              </a:rPr>
              <a:t>C powder production from boric acid using Acheson Process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214313" y="1000125"/>
          <a:ext cx="4440237" cy="2335213"/>
        </p:xfrm>
        <a:graphic>
          <a:graphicData uri="http://schemas.openxmlformats.org/presentationml/2006/ole">
            <p:oleObj spid="_x0000_s1026" name="Bitmap Image" r:id="rId6" imgW="7516274" imgH="3952381" progId="PBrush">
              <p:embed/>
            </p:oleObj>
          </a:graphicData>
        </a:graphic>
      </p:graphicFrame>
      <p:pic>
        <p:nvPicPr>
          <p:cNvPr id="103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3" y="3571875"/>
            <a:ext cx="4414837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Dikdörtgen"/>
          <p:cNvSpPr/>
          <p:nvPr/>
        </p:nvSpPr>
        <p:spPr>
          <a:xfrm>
            <a:off x="179512" y="6146140"/>
            <a:ext cx="88998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tr-TR" sz="28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askerville Old Face" pitchFamily="18" charset="0"/>
              </a:rPr>
              <a:t>1989</a:t>
            </a:r>
            <a:endParaRPr lang="tr-TR" sz="54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403648" y="3789040"/>
            <a:ext cx="6912768" cy="9361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numCol="2" anchor="ctr">
            <a:spAutoFit/>
          </a:bodyPr>
          <a:lstStyle/>
          <a:p>
            <a:pPr marL="174625" indent="-174625">
              <a:buFontTx/>
              <a:buChar char="•"/>
              <a:defRPr/>
            </a:pPr>
            <a:r>
              <a:rPr lang="tr-TR" dirty="0" err="1">
                <a:latin typeface="Times New Roman" pitchFamily="18" charset="0"/>
                <a:cs typeface="Times New Roman" pitchFamily="18" charset="0"/>
              </a:rPr>
              <a:t>Metals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alloys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ferroalloys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174625" indent="-174625">
              <a:buFontTx/>
              <a:buChar char="•"/>
              <a:defRPr/>
            </a:pPr>
            <a:r>
              <a:rPr lang="tr-TR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dvanced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ceramics,</a:t>
            </a:r>
            <a:endParaRPr lang="tr-TR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FontTx/>
              <a:buChar char="•"/>
              <a:defRPr/>
            </a:pPr>
            <a:r>
              <a:rPr lang="tr-TR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ntermetallics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</a:t>
            </a:r>
            <a:endParaRPr lang="tr-TR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FontTx/>
              <a:buChar char="•"/>
              <a:defRPr/>
            </a:pPr>
            <a:r>
              <a:rPr lang="tr-TR" dirty="0" err="1">
                <a:latin typeface="Times New Roman" pitchFamily="18" charset="0"/>
                <a:cs typeface="Times New Roman" pitchFamily="18" charset="0"/>
              </a:rPr>
              <a:t>Welding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metal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joining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174625" indent="-174625">
              <a:buFontTx/>
              <a:buChar char="•"/>
              <a:defRPr/>
            </a:pPr>
            <a:r>
              <a:rPr lang="tr-TR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xygen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free single crystals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etc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23850" y="404813"/>
            <a:ext cx="8604250" cy="869950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anchor="b"/>
          <a:lstStyle/>
          <a:p>
            <a:pPr algn="ctr"/>
            <a:r>
              <a:rPr kumimoji="1" lang="tr-TR" altLang="tr-TR" sz="24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Self Propagating High Temperature Synthesis (SHS),</a:t>
            </a:r>
          </a:p>
          <a:p>
            <a:pPr algn="ctr"/>
            <a:r>
              <a:rPr kumimoji="1" lang="tr-TR" altLang="tr-TR" sz="24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Metallothermic Reduction Applications</a:t>
            </a:r>
            <a:endParaRPr kumimoji="1" lang="en-US" altLang="tr-TR" sz="2400" b="1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98425" y="4797425"/>
            <a:ext cx="8794750" cy="17541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just"/>
            <a:r>
              <a:rPr lang="en-US" altLang="tr-TR">
                <a:latin typeface="Times New Roman" pitchFamily="18" charset="0"/>
                <a:cs typeface="Times New Roman" pitchFamily="18" charset="0"/>
              </a:rPr>
              <a:t>In these processes, after initiation, reaction becomes self-sustaining and propagates in the reactant mixture. </a:t>
            </a:r>
            <a:endParaRPr lang="tr-TR" altLang="tr-TR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tr-TR" altLang="tr-TR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tr-TR">
                <a:latin typeface="Times New Roman" pitchFamily="18" charset="0"/>
                <a:cs typeface="Times New Roman" pitchFamily="18" charset="0"/>
              </a:rPr>
              <a:t>A high amount of heat which is generated during the process accelerates the reaction rate and thus it makes the process highly productive and economically feasible for different production scales. </a:t>
            </a:r>
            <a:endParaRPr lang="tr-TR" altLang="tr-T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805113" y="1533525"/>
            <a:ext cx="1173162" cy="18653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tr-TR"/>
          </a:p>
        </p:txBody>
      </p:sp>
      <p:grpSp>
        <p:nvGrpSpPr>
          <p:cNvPr id="2" name="61 Grup"/>
          <p:cNvGrpSpPr>
            <a:grpSpLocks/>
          </p:cNvGrpSpPr>
          <p:nvPr/>
        </p:nvGrpSpPr>
        <p:grpSpPr bwMode="auto">
          <a:xfrm>
            <a:off x="865188" y="1225550"/>
            <a:ext cx="3422650" cy="2393950"/>
            <a:chOff x="-114892" y="2852936"/>
            <a:chExt cx="3694656" cy="2664296"/>
          </a:xfrm>
        </p:grpSpPr>
        <p:sp>
          <p:nvSpPr>
            <p:cNvPr id="9" name="AutoShape 177"/>
            <p:cNvSpPr>
              <a:spLocks noChangeArrowheads="1"/>
            </p:cNvSpPr>
            <p:nvPr/>
          </p:nvSpPr>
          <p:spPr bwMode="auto">
            <a:xfrm>
              <a:off x="1619334" y="3068482"/>
              <a:ext cx="1960430" cy="47702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4 w 21600"/>
                <a:gd name="T13" fmla="*/ 0 h 21600"/>
                <a:gd name="T14" fmla="*/ 21396 w 21600"/>
                <a:gd name="T15" fmla="*/ 936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810" y="7535"/>
                  </a:moveTo>
                  <a:cubicBezTo>
                    <a:pt x="5078" y="4820"/>
                    <a:pt x="7803" y="3085"/>
                    <a:pt x="10800" y="3086"/>
                  </a:cubicBezTo>
                  <a:cubicBezTo>
                    <a:pt x="13796" y="3086"/>
                    <a:pt x="16521" y="4820"/>
                    <a:pt x="17789" y="7535"/>
                  </a:cubicBezTo>
                  <a:lnTo>
                    <a:pt x="20585" y="6229"/>
                  </a:lnTo>
                  <a:cubicBezTo>
                    <a:pt x="18809" y="2428"/>
                    <a:pt x="14994" y="-1"/>
                    <a:pt x="10799" y="0"/>
                  </a:cubicBezTo>
                  <a:cubicBezTo>
                    <a:pt x="6605" y="0"/>
                    <a:pt x="2790" y="2428"/>
                    <a:pt x="1014" y="6229"/>
                  </a:cubicBezTo>
                  <a:close/>
                </a:path>
              </a:pathLst>
            </a:custGeom>
            <a:solidFill>
              <a:schemeClr val="tx1">
                <a:lumMod val="50000"/>
                <a:alpha val="19000"/>
              </a:scheme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10380" name="Freeform 43" descr="Букет"/>
            <p:cNvSpPr>
              <a:spLocks/>
            </p:cNvSpPr>
            <p:nvPr/>
          </p:nvSpPr>
          <p:spPr bwMode="auto">
            <a:xfrm>
              <a:off x="1945871" y="3389155"/>
              <a:ext cx="1296144" cy="144016"/>
            </a:xfrm>
            <a:custGeom>
              <a:avLst/>
              <a:gdLst>
                <a:gd name="T0" fmla="*/ 0 w 635"/>
                <a:gd name="T1" fmla="*/ 2147483647 h 91"/>
                <a:gd name="T2" fmla="*/ 2147483647 w 635"/>
                <a:gd name="T3" fmla="*/ 0 h 91"/>
                <a:gd name="T4" fmla="*/ 2147483647 w 635"/>
                <a:gd name="T5" fmla="*/ 2147483647 h 91"/>
                <a:gd name="T6" fmla="*/ 0 60000 65536"/>
                <a:gd name="T7" fmla="*/ 0 60000 65536"/>
                <a:gd name="T8" fmla="*/ 0 60000 65536"/>
                <a:gd name="T9" fmla="*/ 0 w 635"/>
                <a:gd name="T10" fmla="*/ 0 h 91"/>
                <a:gd name="T11" fmla="*/ 635 w 635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5" h="91">
                  <a:moveTo>
                    <a:pt x="0" y="91"/>
                  </a:moveTo>
                  <a:cubicBezTo>
                    <a:pt x="105" y="45"/>
                    <a:pt x="211" y="0"/>
                    <a:pt x="317" y="0"/>
                  </a:cubicBezTo>
                  <a:cubicBezTo>
                    <a:pt x="423" y="0"/>
                    <a:pt x="529" y="45"/>
                    <a:pt x="635" y="91"/>
                  </a:cubicBezTo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1" name="Rectangle 13" descr="Букет"/>
            <p:cNvSpPr>
              <a:spLocks noChangeArrowheads="1"/>
            </p:cNvSpPr>
            <p:nvPr/>
          </p:nvSpPr>
          <p:spPr bwMode="auto">
            <a:xfrm>
              <a:off x="1944199" y="3528842"/>
              <a:ext cx="1296144" cy="1772366"/>
            </a:xfrm>
            <a:prstGeom prst="rect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2" name="2 Blok Yay"/>
            <p:cNvSpPr/>
            <p:nvPr/>
          </p:nvSpPr>
          <p:spPr>
            <a:xfrm flipV="1">
              <a:off x="1698163" y="4365295"/>
              <a:ext cx="1801059" cy="1151937"/>
            </a:xfrm>
            <a:prstGeom prst="blockArc">
              <a:avLst>
                <a:gd name="adj1" fmla="val 10652222"/>
                <a:gd name="adj2" fmla="val 0"/>
                <a:gd name="adj3" fmla="val 25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tr-TR">
                <a:solidFill>
                  <a:schemeClr val="tx1"/>
                </a:solidFill>
              </a:endParaRPr>
            </a:p>
          </p:txBody>
        </p:sp>
        <p:grpSp>
          <p:nvGrpSpPr>
            <p:cNvPr id="10383" name="Group 116"/>
            <p:cNvGrpSpPr>
              <a:grpSpLocks/>
            </p:cNvGrpSpPr>
            <p:nvPr/>
          </p:nvGrpSpPr>
          <p:grpSpPr bwMode="auto">
            <a:xfrm>
              <a:off x="2130076" y="2852932"/>
              <a:ext cx="914077" cy="863987"/>
              <a:chOff x="1247" y="255"/>
              <a:chExt cx="379" cy="369"/>
            </a:xfrm>
          </p:grpSpPr>
          <p:grpSp>
            <p:nvGrpSpPr>
              <p:cNvPr id="10387" name="Group 117"/>
              <p:cNvGrpSpPr>
                <a:grpSpLocks/>
              </p:cNvGrpSpPr>
              <p:nvPr/>
            </p:nvGrpSpPr>
            <p:grpSpPr bwMode="auto">
              <a:xfrm rot="-421808">
                <a:off x="1288" y="473"/>
                <a:ext cx="299" cy="151"/>
                <a:chOff x="6021" y="3693"/>
                <a:chExt cx="1073" cy="535"/>
              </a:xfrm>
            </p:grpSpPr>
            <p:grpSp>
              <p:nvGrpSpPr>
                <p:cNvPr id="10392" name="Group 118"/>
                <p:cNvGrpSpPr>
                  <a:grpSpLocks/>
                </p:cNvGrpSpPr>
                <p:nvPr/>
              </p:nvGrpSpPr>
              <p:grpSpPr bwMode="auto">
                <a:xfrm rot="10800000">
                  <a:off x="6325" y="3735"/>
                  <a:ext cx="460" cy="455"/>
                  <a:chOff x="6211" y="3695"/>
                  <a:chExt cx="354" cy="492"/>
                </a:xfrm>
              </p:grpSpPr>
              <p:sp>
                <p:nvSpPr>
                  <p:cNvPr id="10405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6269" y="369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altLang="tr-TR" sz="1600" b="1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06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6211" y="3695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altLang="tr-TR" sz="1600" b="1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07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6315" y="3706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altLang="tr-TR" sz="1600" b="1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08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6366" y="371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altLang="tr-TR" sz="1600" b="1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09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6405" y="3729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altLang="tr-TR" sz="1600" b="1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0393" name="Group 124"/>
                <p:cNvGrpSpPr>
                  <a:grpSpLocks/>
                </p:cNvGrpSpPr>
                <p:nvPr/>
              </p:nvGrpSpPr>
              <p:grpSpPr bwMode="auto">
                <a:xfrm rot="10800000">
                  <a:off x="6634" y="3773"/>
                  <a:ext cx="460" cy="455"/>
                  <a:chOff x="6211" y="3695"/>
                  <a:chExt cx="354" cy="492"/>
                </a:xfrm>
              </p:grpSpPr>
              <p:sp>
                <p:nvSpPr>
                  <p:cNvPr id="10400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6269" y="369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altLang="tr-TR" sz="1600" b="1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01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6211" y="3695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altLang="tr-TR" sz="1600" b="1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02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6315" y="3706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altLang="tr-TR" sz="1600" b="1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03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6366" y="371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altLang="tr-TR" sz="1600" b="1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404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6405" y="3729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altLang="tr-TR" sz="1600" b="1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0394" name="Group 130"/>
                <p:cNvGrpSpPr>
                  <a:grpSpLocks/>
                </p:cNvGrpSpPr>
                <p:nvPr/>
              </p:nvGrpSpPr>
              <p:grpSpPr bwMode="auto">
                <a:xfrm rot="10800000">
                  <a:off x="6021" y="3693"/>
                  <a:ext cx="460" cy="455"/>
                  <a:chOff x="6211" y="3695"/>
                  <a:chExt cx="354" cy="492"/>
                </a:xfrm>
              </p:grpSpPr>
              <p:sp>
                <p:nvSpPr>
                  <p:cNvPr id="10395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6269" y="369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altLang="tr-TR" sz="1600" b="1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396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6211" y="3695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altLang="tr-TR" sz="1600" b="1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397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6315" y="3706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altLang="tr-TR" sz="1600" b="1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398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6366" y="371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altLang="tr-TR" sz="1600" b="1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0399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6405" y="3729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altLang="tr-TR" sz="1600" b="1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10388" name="Line 136"/>
              <p:cNvSpPr>
                <a:spLocks noChangeShapeType="1"/>
              </p:cNvSpPr>
              <p:nvPr/>
            </p:nvSpPr>
            <p:spPr bwMode="auto">
              <a:xfrm>
                <a:off x="1278" y="319"/>
                <a:ext cx="0" cy="204"/>
              </a:xfrm>
              <a:prstGeom prst="line">
                <a:avLst/>
              </a:prstGeom>
              <a:noFill/>
              <a:ln w="127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Line 137"/>
              <p:cNvSpPr>
                <a:spLocks noChangeShapeType="1"/>
              </p:cNvSpPr>
              <p:nvPr/>
            </p:nvSpPr>
            <p:spPr bwMode="auto">
              <a:xfrm flipH="1" flipV="1">
                <a:off x="1587" y="319"/>
                <a:ext cx="0" cy="204"/>
              </a:xfrm>
              <a:prstGeom prst="line">
                <a:avLst/>
              </a:prstGeom>
              <a:noFill/>
              <a:ln w="127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AutoShape 138"/>
              <p:cNvSpPr>
                <a:spLocks noChangeAspect="1" noChangeArrowheads="1"/>
              </p:cNvSpPr>
              <p:nvPr/>
            </p:nvSpPr>
            <p:spPr bwMode="auto">
              <a:xfrm>
                <a:off x="1565" y="255"/>
                <a:ext cx="61" cy="61"/>
              </a:xfrm>
              <a:prstGeom prst="flowChartConnector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altLang="tr-TR" sz="1600" b="1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91" name="AutoShape 139"/>
              <p:cNvSpPr>
                <a:spLocks noChangeAspect="1" noChangeArrowheads="1"/>
              </p:cNvSpPr>
              <p:nvPr/>
            </p:nvSpPr>
            <p:spPr bwMode="auto">
              <a:xfrm>
                <a:off x="1247" y="255"/>
                <a:ext cx="61" cy="61"/>
              </a:xfrm>
              <a:prstGeom prst="flowChartConnector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altLang="tr-TR" sz="160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" name="52 Dikdörtgen"/>
            <p:cNvSpPr/>
            <p:nvPr/>
          </p:nvSpPr>
          <p:spPr>
            <a:xfrm>
              <a:off x="1698163" y="3213358"/>
              <a:ext cx="287895" cy="172790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15" name="53 Dikdörtgen"/>
            <p:cNvSpPr/>
            <p:nvPr/>
          </p:nvSpPr>
          <p:spPr>
            <a:xfrm>
              <a:off x="3209613" y="3213358"/>
              <a:ext cx="289608" cy="172790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16" name="Rectangle 39"/>
            <p:cNvSpPr>
              <a:spLocks noChangeArrowheads="1"/>
            </p:cNvSpPr>
            <p:nvPr/>
          </p:nvSpPr>
          <p:spPr bwMode="auto">
            <a:xfrm>
              <a:off x="-114892" y="3483675"/>
              <a:ext cx="1168718" cy="651939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99"/>
                  </a:solidFill>
                  <a:latin typeface="Times New Roman" pitchFamily="18" charset="0"/>
                  <a:cs typeface="Arial" charset="0"/>
                </a:rPr>
                <a:t>Green</a:t>
              </a:r>
            </a:p>
            <a:p>
              <a:pPr>
                <a:defRPr/>
              </a:pPr>
              <a:r>
                <a:rPr lang="en-US" sz="1600" b="1" dirty="0">
                  <a:solidFill>
                    <a:srgbClr val="000099"/>
                  </a:solidFill>
                  <a:latin typeface="Times New Roman" pitchFamily="18" charset="0"/>
                  <a:cs typeface="Arial" charset="0"/>
                </a:rPr>
                <a:t>mixture</a:t>
              </a:r>
              <a:endParaRPr lang="ru-RU" sz="1600" b="1" dirty="0">
                <a:solidFill>
                  <a:srgbClr val="000099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10" name="170 Grup"/>
          <p:cNvGrpSpPr>
            <a:grpSpLocks/>
          </p:cNvGrpSpPr>
          <p:nvPr/>
        </p:nvGrpSpPr>
        <p:grpSpPr bwMode="auto">
          <a:xfrm>
            <a:off x="788988" y="1411288"/>
            <a:ext cx="4256087" cy="2182812"/>
            <a:chOff x="4728152" y="4149409"/>
            <a:chExt cx="4574253" cy="2449826"/>
          </a:xfrm>
        </p:grpSpPr>
        <p:sp>
          <p:nvSpPr>
            <p:cNvPr id="41" name="Rectangle 42"/>
            <p:cNvSpPr>
              <a:spLocks noChangeArrowheads="1"/>
            </p:cNvSpPr>
            <p:nvPr/>
          </p:nvSpPr>
          <p:spPr bwMode="auto">
            <a:xfrm>
              <a:off x="4728152" y="4642937"/>
              <a:ext cx="1352996" cy="58439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99"/>
                  </a:solidFill>
                  <a:latin typeface="Times New Roman" pitchFamily="18" charset="0"/>
                  <a:cs typeface="Arial" charset="0"/>
                </a:rPr>
                <a:t>Solidification</a:t>
              </a:r>
            </a:p>
            <a:p>
              <a:pPr>
                <a:defRPr/>
              </a:pPr>
              <a:r>
                <a:rPr lang="en-US" sz="1600" b="1" dirty="0">
                  <a:solidFill>
                    <a:srgbClr val="000099"/>
                  </a:solidFill>
                  <a:latin typeface="Times New Roman" pitchFamily="18" charset="0"/>
                  <a:cs typeface="Arial" charset="0"/>
                </a:rPr>
                <a:t>and</a:t>
              </a:r>
              <a:r>
                <a:rPr lang="en-US" sz="1600" b="1" dirty="0">
                  <a:solidFill>
                    <a:prstClr val="white"/>
                  </a:solidFill>
                  <a:latin typeface="Times New Roman" pitchFamily="18" charset="0"/>
                  <a:cs typeface="Arial" charset="0"/>
                </a:rPr>
                <a:t> </a:t>
              </a:r>
              <a:r>
                <a:rPr lang="en-US" sz="1600" b="1" dirty="0">
                  <a:solidFill>
                    <a:srgbClr val="000099"/>
                  </a:solidFill>
                  <a:latin typeface="Times New Roman" pitchFamily="18" charset="0"/>
                  <a:cs typeface="Arial" charset="0"/>
                </a:rPr>
                <a:t>cooling</a:t>
              </a:r>
              <a:endParaRPr lang="ru-RU" sz="1600" b="1" dirty="0">
                <a:solidFill>
                  <a:srgbClr val="000099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10366" name="166 Grup"/>
            <p:cNvGrpSpPr>
              <a:grpSpLocks/>
            </p:cNvGrpSpPr>
            <p:nvPr/>
          </p:nvGrpSpPr>
          <p:grpSpPr bwMode="auto">
            <a:xfrm>
              <a:off x="5599114" y="4149409"/>
              <a:ext cx="3703291" cy="2449826"/>
              <a:chOff x="6012160" y="4580690"/>
              <a:chExt cx="3703809" cy="2449826"/>
            </a:xfrm>
          </p:grpSpPr>
          <p:sp>
            <p:nvSpPr>
              <p:cNvPr id="43" name="AutoShape 177"/>
              <p:cNvSpPr>
                <a:spLocks noChangeArrowheads="1"/>
              </p:cNvSpPr>
              <p:nvPr/>
            </p:nvSpPr>
            <p:spPr bwMode="auto">
              <a:xfrm>
                <a:off x="6948167" y="4580690"/>
                <a:ext cx="1957257" cy="47571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04 w 21600"/>
                  <a:gd name="T13" fmla="*/ 0 h 21600"/>
                  <a:gd name="T14" fmla="*/ 21396 w 21600"/>
                  <a:gd name="T15" fmla="*/ 936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810" y="7535"/>
                    </a:moveTo>
                    <a:cubicBezTo>
                      <a:pt x="5078" y="4820"/>
                      <a:pt x="7803" y="3085"/>
                      <a:pt x="10800" y="3086"/>
                    </a:cubicBezTo>
                    <a:cubicBezTo>
                      <a:pt x="13796" y="3086"/>
                      <a:pt x="16521" y="4820"/>
                      <a:pt x="17789" y="7535"/>
                    </a:cubicBezTo>
                    <a:lnTo>
                      <a:pt x="20585" y="6229"/>
                    </a:lnTo>
                    <a:cubicBezTo>
                      <a:pt x="18809" y="2428"/>
                      <a:pt x="14994" y="-1"/>
                      <a:pt x="10799" y="0"/>
                    </a:cubicBezTo>
                    <a:cubicBezTo>
                      <a:pt x="6605" y="0"/>
                      <a:pt x="2790" y="2428"/>
                      <a:pt x="1014" y="6229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alpha val="19000"/>
                </a:schemeClr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grpSp>
            <p:nvGrpSpPr>
              <p:cNvPr id="10368" name="166 Grup"/>
              <p:cNvGrpSpPr>
                <a:grpSpLocks/>
              </p:cNvGrpSpPr>
              <p:nvPr/>
            </p:nvGrpSpPr>
            <p:grpSpPr bwMode="auto">
              <a:xfrm>
                <a:off x="7019836" y="4725007"/>
                <a:ext cx="1800266" cy="2305509"/>
                <a:chOff x="7262376" y="2708784"/>
                <a:chExt cx="1800266" cy="2305509"/>
              </a:xfrm>
            </p:grpSpPr>
            <p:sp>
              <p:nvSpPr>
                <p:cNvPr id="49" name="AutoShape 11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8059836" y="2992937"/>
                  <a:ext cx="215585" cy="1250802"/>
                </a:xfrm>
                <a:prstGeom prst="flowChartDelay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0" name="Rectangle 36"/>
                <p:cNvSpPr>
                  <a:spLocks noChangeArrowheads="1"/>
                </p:cNvSpPr>
                <p:nvPr/>
              </p:nvSpPr>
              <p:spPr bwMode="auto">
                <a:xfrm>
                  <a:off x="7521751" y="4148391"/>
                  <a:ext cx="1322471" cy="577268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1" name="Rectangle 26"/>
                <p:cNvSpPr>
                  <a:spLocks noChangeArrowheads="1"/>
                </p:cNvSpPr>
                <p:nvPr/>
              </p:nvSpPr>
              <p:spPr bwMode="auto">
                <a:xfrm>
                  <a:off x="7514925" y="3717221"/>
                  <a:ext cx="1322471" cy="431169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2" name="144 Blok Yay"/>
                <p:cNvSpPr/>
                <p:nvPr/>
              </p:nvSpPr>
              <p:spPr>
                <a:xfrm flipV="1">
                  <a:off x="7262376" y="3861539"/>
                  <a:ext cx="1800267" cy="1152754"/>
                </a:xfrm>
                <a:prstGeom prst="blockArc">
                  <a:avLst>
                    <a:gd name="adj1" fmla="val 10652222"/>
                    <a:gd name="adj2" fmla="val 0"/>
                    <a:gd name="adj3" fmla="val 25000"/>
                  </a:avLst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tr-T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" name="145 Dikdörtgen"/>
                <p:cNvSpPr/>
                <p:nvPr/>
              </p:nvSpPr>
              <p:spPr>
                <a:xfrm>
                  <a:off x="7262376" y="2708784"/>
                  <a:ext cx="288384" cy="1730023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tr-TR"/>
                </a:p>
              </p:txBody>
            </p:sp>
            <p:sp>
              <p:nvSpPr>
                <p:cNvPr id="54" name="146 Dikdörtgen"/>
                <p:cNvSpPr/>
                <p:nvPr/>
              </p:nvSpPr>
              <p:spPr>
                <a:xfrm>
                  <a:off x="8774259" y="2708784"/>
                  <a:ext cx="288384" cy="1730023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tr-TR"/>
                </a:p>
              </p:txBody>
            </p:sp>
          </p:grpSp>
          <p:sp>
            <p:nvSpPr>
              <p:cNvPr id="10369" name="Text Box 164"/>
              <p:cNvSpPr txBox="1">
                <a:spLocks noChangeArrowheads="1"/>
              </p:cNvSpPr>
              <p:nvPr/>
            </p:nvSpPr>
            <p:spPr bwMode="auto">
              <a:xfrm>
                <a:off x="6012160" y="5733256"/>
                <a:ext cx="831850" cy="656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tr-TR" altLang="tr-TR" sz="1600" b="1">
                    <a:latin typeface="Times New Roman" pitchFamily="18" charset="0"/>
                  </a:rPr>
                  <a:t>FeCr Alloy</a:t>
                </a:r>
                <a:endParaRPr lang="en-US" altLang="tr-TR" sz="1600" b="1">
                  <a:latin typeface="Times New Roman" pitchFamily="18" charset="0"/>
                </a:endParaRPr>
              </a:p>
            </p:txBody>
          </p:sp>
          <p:sp>
            <p:nvSpPr>
              <p:cNvPr id="46" name="AutoShape 163"/>
              <p:cNvSpPr>
                <a:spLocks/>
              </p:cNvSpPr>
              <p:nvPr/>
            </p:nvSpPr>
            <p:spPr bwMode="auto">
              <a:xfrm>
                <a:off x="6228060" y="5949029"/>
                <a:ext cx="93853" cy="502437"/>
              </a:xfrm>
              <a:prstGeom prst="callout2">
                <a:avLst>
                  <a:gd name="adj1" fmla="val 18750"/>
                  <a:gd name="adj2" fmla="val 173847"/>
                  <a:gd name="adj3" fmla="val 18750"/>
                  <a:gd name="adj4" fmla="val 529231"/>
                  <a:gd name="adj5" fmla="val 90106"/>
                  <a:gd name="adj6" fmla="val 1207694"/>
                </a:avLst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600">
                  <a:solidFill>
                    <a:srgbClr val="0000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" name="Text Box 162"/>
              <p:cNvSpPr txBox="1">
                <a:spLocks noChangeArrowheads="1"/>
              </p:cNvSpPr>
              <p:nvPr/>
            </p:nvSpPr>
            <p:spPr bwMode="auto">
              <a:xfrm>
                <a:off x="8888359" y="4869324"/>
                <a:ext cx="827610" cy="37950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9pPr>
              </a:lstStyle>
              <a:p>
                <a:pPr>
                  <a:defRPr/>
                </a:pPr>
                <a:r>
                  <a:rPr lang="tr-TR" sz="1600" b="1" dirty="0" err="1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</a:rPr>
                  <a:t>Slag</a:t>
                </a:r>
                <a:endParaRPr lang="ru-RU" sz="16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" name="AutoShape 161"/>
              <p:cNvSpPr>
                <a:spLocks/>
              </p:cNvSpPr>
              <p:nvPr/>
            </p:nvSpPr>
            <p:spPr bwMode="auto">
              <a:xfrm>
                <a:off x="9251825" y="5084908"/>
                <a:ext cx="95559" cy="502437"/>
              </a:xfrm>
              <a:prstGeom prst="callout2">
                <a:avLst>
                  <a:gd name="adj1" fmla="val 18750"/>
                  <a:gd name="adj2" fmla="val -73847"/>
                  <a:gd name="adj3" fmla="val 18750"/>
                  <a:gd name="adj4" fmla="val -407694"/>
                  <a:gd name="adj5" fmla="val 135940"/>
                  <a:gd name="adj6" fmla="val -1046153"/>
                </a:avLst>
              </a:prstGeom>
              <a:noFill/>
              <a:ln w="9525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600">
                  <a:solidFill>
                    <a:srgbClr val="0000FF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7" name="118 Grup"/>
          <p:cNvGrpSpPr>
            <a:grpSpLocks/>
          </p:cNvGrpSpPr>
          <p:nvPr/>
        </p:nvGrpSpPr>
        <p:grpSpPr bwMode="auto">
          <a:xfrm>
            <a:off x="204788" y="1341438"/>
            <a:ext cx="4105275" cy="2252662"/>
            <a:chOff x="1715498" y="3002522"/>
            <a:chExt cx="4456702" cy="2514041"/>
          </a:xfrm>
        </p:grpSpPr>
        <p:sp>
          <p:nvSpPr>
            <p:cNvPr id="10349" name="AutoShape 11"/>
            <p:cNvSpPr>
              <a:spLocks noChangeArrowheads="1"/>
            </p:cNvSpPr>
            <p:nvPr/>
          </p:nvSpPr>
          <p:spPr bwMode="auto">
            <a:xfrm rot="5400000" flipH="1">
              <a:off x="5111032" y="3177755"/>
              <a:ext cx="145900" cy="1367677"/>
            </a:xfrm>
            <a:prstGeom prst="flowChartDelay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50" name="Rectangle 16"/>
            <p:cNvSpPr>
              <a:spLocks noChangeArrowheads="1"/>
            </p:cNvSpPr>
            <p:nvPr/>
          </p:nvSpPr>
          <p:spPr bwMode="auto">
            <a:xfrm>
              <a:off x="4427687" y="3933825"/>
              <a:ext cx="1511745" cy="431800"/>
            </a:xfrm>
            <a:prstGeom prst="rect">
              <a:avLst/>
            </a:prstGeom>
            <a:gradFill rotWithShape="1">
              <a:gsLst>
                <a:gs pos="0">
                  <a:srgbClr val="FFC000"/>
                </a:gs>
                <a:gs pos="100000">
                  <a:srgbClr val="FF33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51" name="Rectangle 13" descr="Букет"/>
            <p:cNvSpPr>
              <a:spLocks noChangeArrowheads="1"/>
            </p:cNvSpPr>
            <p:nvPr/>
          </p:nvSpPr>
          <p:spPr bwMode="auto">
            <a:xfrm>
              <a:off x="4572000" y="4292600"/>
              <a:ext cx="1223963" cy="1081088"/>
            </a:xfrm>
            <a:prstGeom prst="rect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9" name="AutoShape 177"/>
            <p:cNvSpPr>
              <a:spLocks noChangeArrowheads="1"/>
            </p:cNvSpPr>
            <p:nvPr/>
          </p:nvSpPr>
          <p:spPr bwMode="auto">
            <a:xfrm>
              <a:off x="4210975" y="3069847"/>
              <a:ext cx="1961225" cy="47658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4 w 21600"/>
                <a:gd name="T13" fmla="*/ 0 h 21600"/>
                <a:gd name="T14" fmla="*/ 21396 w 21600"/>
                <a:gd name="T15" fmla="*/ 936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810" y="7535"/>
                  </a:moveTo>
                  <a:cubicBezTo>
                    <a:pt x="5078" y="4820"/>
                    <a:pt x="7803" y="3085"/>
                    <a:pt x="10800" y="3086"/>
                  </a:cubicBezTo>
                  <a:cubicBezTo>
                    <a:pt x="13796" y="3086"/>
                    <a:pt x="16521" y="4820"/>
                    <a:pt x="17789" y="7535"/>
                  </a:cubicBezTo>
                  <a:lnTo>
                    <a:pt x="20585" y="6229"/>
                  </a:lnTo>
                  <a:cubicBezTo>
                    <a:pt x="18809" y="2428"/>
                    <a:pt x="14994" y="-1"/>
                    <a:pt x="10799" y="0"/>
                  </a:cubicBezTo>
                  <a:cubicBezTo>
                    <a:pt x="6605" y="0"/>
                    <a:pt x="2790" y="2428"/>
                    <a:pt x="1014" y="6229"/>
                  </a:cubicBezTo>
                  <a:close/>
                </a:path>
              </a:pathLst>
            </a:custGeom>
            <a:solidFill>
              <a:schemeClr val="tx1">
                <a:lumMod val="50000"/>
                <a:alpha val="19000"/>
              </a:scheme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60" name="66 Blok Yay"/>
            <p:cNvSpPr/>
            <p:nvPr/>
          </p:nvSpPr>
          <p:spPr>
            <a:xfrm flipV="1">
              <a:off x="4285081" y="4366731"/>
              <a:ext cx="1799225" cy="1149832"/>
            </a:xfrm>
            <a:prstGeom prst="blockArc">
              <a:avLst>
                <a:gd name="adj1" fmla="val 10652222"/>
                <a:gd name="adj2" fmla="val 0"/>
                <a:gd name="adj3" fmla="val 25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10354" name="Line 136"/>
            <p:cNvSpPr>
              <a:spLocks noChangeShapeType="1"/>
            </p:cNvSpPr>
            <p:nvPr/>
          </p:nvSpPr>
          <p:spPr bwMode="auto">
            <a:xfrm>
              <a:off x="1715498" y="3002522"/>
              <a:ext cx="0" cy="477437"/>
            </a:xfrm>
            <a:prstGeom prst="line">
              <a:avLst/>
            </a:prstGeom>
            <a:no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68 Dikdörtgen"/>
            <p:cNvSpPr/>
            <p:nvPr/>
          </p:nvSpPr>
          <p:spPr>
            <a:xfrm>
              <a:off x="4290252" y="3213354"/>
              <a:ext cx="287807" cy="172917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63" name="69 Dikdörtgen"/>
            <p:cNvSpPr/>
            <p:nvPr/>
          </p:nvSpPr>
          <p:spPr>
            <a:xfrm>
              <a:off x="5801669" y="3213354"/>
              <a:ext cx="289531" cy="172917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64" name="Rectangle 40"/>
            <p:cNvSpPr>
              <a:spLocks noChangeArrowheads="1"/>
            </p:cNvSpPr>
            <p:nvPr/>
          </p:nvSpPr>
          <p:spPr bwMode="auto">
            <a:xfrm>
              <a:off x="2279048" y="3697028"/>
              <a:ext cx="1514866" cy="338394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99"/>
                  </a:solidFill>
                  <a:latin typeface="Times New Roman" pitchFamily="18" charset="0"/>
                  <a:cs typeface="Arial" charset="0"/>
                </a:rPr>
                <a:t>Combustion</a:t>
              </a:r>
              <a:endParaRPr lang="ru-RU" sz="1600" b="1" dirty="0">
                <a:solidFill>
                  <a:srgbClr val="000099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0358" name="Oval 20"/>
            <p:cNvSpPr>
              <a:spLocks noChangeArrowheads="1"/>
            </p:cNvSpPr>
            <p:nvPr/>
          </p:nvSpPr>
          <p:spPr bwMode="auto">
            <a:xfrm>
              <a:off x="4716463" y="4005263"/>
              <a:ext cx="131762" cy="1190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59" name="Oval 20"/>
            <p:cNvSpPr>
              <a:spLocks noChangeArrowheads="1"/>
            </p:cNvSpPr>
            <p:nvPr/>
          </p:nvSpPr>
          <p:spPr bwMode="auto">
            <a:xfrm>
              <a:off x="4859338" y="4221163"/>
              <a:ext cx="131762" cy="1190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60" name="Oval 20"/>
            <p:cNvSpPr>
              <a:spLocks noChangeArrowheads="1"/>
            </p:cNvSpPr>
            <p:nvPr/>
          </p:nvSpPr>
          <p:spPr bwMode="auto">
            <a:xfrm>
              <a:off x="5292725" y="4005263"/>
              <a:ext cx="131763" cy="1190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61" name="Oval 20"/>
            <p:cNvSpPr>
              <a:spLocks noChangeArrowheads="1"/>
            </p:cNvSpPr>
            <p:nvPr/>
          </p:nvSpPr>
          <p:spPr bwMode="auto">
            <a:xfrm>
              <a:off x="5435600" y="4221163"/>
              <a:ext cx="131763" cy="1190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62" name="Oval 20"/>
            <p:cNvSpPr>
              <a:spLocks noChangeArrowheads="1"/>
            </p:cNvSpPr>
            <p:nvPr/>
          </p:nvSpPr>
          <p:spPr bwMode="auto">
            <a:xfrm>
              <a:off x="5148263" y="4149725"/>
              <a:ext cx="131762" cy="1190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63" name="Oval 20"/>
            <p:cNvSpPr>
              <a:spLocks noChangeArrowheads="1"/>
            </p:cNvSpPr>
            <p:nvPr/>
          </p:nvSpPr>
          <p:spPr bwMode="auto">
            <a:xfrm>
              <a:off x="5003800" y="4005263"/>
              <a:ext cx="131763" cy="1190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64" name="Oval 20"/>
            <p:cNvSpPr>
              <a:spLocks noChangeArrowheads="1"/>
            </p:cNvSpPr>
            <p:nvPr/>
          </p:nvSpPr>
          <p:spPr bwMode="auto">
            <a:xfrm>
              <a:off x="5508625" y="4005263"/>
              <a:ext cx="131763" cy="1190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8" name="223 Grup"/>
          <p:cNvGrpSpPr>
            <a:grpSpLocks/>
          </p:cNvGrpSpPr>
          <p:nvPr/>
        </p:nvGrpSpPr>
        <p:grpSpPr bwMode="auto">
          <a:xfrm>
            <a:off x="503238" y="1412875"/>
            <a:ext cx="3787775" cy="2166938"/>
            <a:chOff x="-3663436" y="4691063"/>
            <a:chExt cx="3663436" cy="2166937"/>
          </a:xfrm>
        </p:grpSpPr>
        <p:grpSp>
          <p:nvGrpSpPr>
            <p:cNvPr id="10326" name="221 Grup"/>
            <p:cNvGrpSpPr>
              <a:grpSpLocks/>
            </p:cNvGrpSpPr>
            <p:nvPr/>
          </p:nvGrpSpPr>
          <p:grpSpPr bwMode="auto">
            <a:xfrm>
              <a:off x="-3663436" y="4691059"/>
              <a:ext cx="3663438" cy="2166933"/>
              <a:chOff x="-3663436" y="4691059"/>
              <a:chExt cx="3663438" cy="2166933"/>
            </a:xfrm>
          </p:grpSpPr>
          <p:sp>
            <p:nvSpPr>
              <p:cNvPr id="77" name="Rectangle 41"/>
              <p:cNvSpPr>
                <a:spLocks noChangeArrowheads="1"/>
              </p:cNvSpPr>
              <p:nvPr/>
            </p:nvSpPr>
            <p:spPr bwMode="auto">
              <a:xfrm>
                <a:off x="-3663436" y="5114926"/>
                <a:ext cx="1696603" cy="58420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tr-TR" sz="1600" b="1" dirty="0" err="1">
                    <a:solidFill>
                      <a:srgbClr val="000099"/>
                    </a:solidFill>
                    <a:latin typeface="Times New Roman" pitchFamily="18" charset="0"/>
                    <a:cs typeface="Arial" charset="0"/>
                  </a:rPr>
                  <a:t>Smelting</a:t>
                </a:r>
                <a:r>
                  <a:rPr lang="tr-TR" sz="1600" b="1" dirty="0">
                    <a:solidFill>
                      <a:srgbClr val="000099"/>
                    </a:solidFill>
                    <a:latin typeface="Times New Roman" pitchFamily="18" charset="0"/>
                    <a:cs typeface="Arial" charset="0"/>
                  </a:rPr>
                  <a:t> and </a:t>
                </a:r>
              </a:p>
              <a:p>
                <a:pPr>
                  <a:defRPr/>
                </a:pPr>
                <a:r>
                  <a:rPr lang="tr-TR" sz="1600" b="1" dirty="0" err="1">
                    <a:solidFill>
                      <a:srgbClr val="000099"/>
                    </a:solidFill>
                    <a:latin typeface="Times New Roman" pitchFamily="18" charset="0"/>
                    <a:cs typeface="Arial" charset="0"/>
                  </a:rPr>
                  <a:t>Phase</a:t>
                </a:r>
                <a:r>
                  <a:rPr lang="tr-TR" sz="1600" b="1" dirty="0">
                    <a:solidFill>
                      <a:srgbClr val="000099"/>
                    </a:solidFill>
                    <a:latin typeface="Times New Roman" pitchFamily="18" charset="0"/>
                    <a:cs typeface="Arial" charset="0"/>
                  </a:rPr>
                  <a:t> </a:t>
                </a:r>
                <a:r>
                  <a:rPr lang="tr-TR" sz="1600" b="1" dirty="0" err="1">
                    <a:solidFill>
                      <a:srgbClr val="000099"/>
                    </a:solidFill>
                    <a:latin typeface="Times New Roman" pitchFamily="18" charset="0"/>
                    <a:cs typeface="Arial" charset="0"/>
                  </a:rPr>
                  <a:t>Seperation</a:t>
                </a:r>
                <a:endParaRPr lang="ru-RU" sz="1600" b="1" dirty="0">
                  <a:solidFill>
                    <a:srgbClr val="000099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grpSp>
            <p:nvGrpSpPr>
              <p:cNvPr id="10331" name="120 Grup"/>
              <p:cNvGrpSpPr>
                <a:grpSpLocks/>
              </p:cNvGrpSpPr>
              <p:nvPr/>
            </p:nvGrpSpPr>
            <p:grpSpPr bwMode="auto">
              <a:xfrm>
                <a:off x="-1767230" y="4691059"/>
                <a:ext cx="1767232" cy="2166933"/>
                <a:chOff x="5363015" y="2564972"/>
                <a:chExt cx="1960048" cy="2448378"/>
              </a:xfrm>
            </p:grpSpPr>
            <p:sp>
              <p:nvSpPr>
                <p:cNvPr id="10332" name="AutoShape 142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6228481" y="2996009"/>
                  <a:ext cx="215900" cy="1225550"/>
                </a:xfrm>
                <a:prstGeom prst="flowChartDelay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0" name="AutoShape 177"/>
                <p:cNvSpPr>
                  <a:spLocks noChangeArrowheads="1"/>
                </p:cNvSpPr>
                <p:nvPr/>
              </p:nvSpPr>
              <p:spPr bwMode="auto">
                <a:xfrm>
                  <a:off x="5363013" y="2564977"/>
                  <a:ext cx="1960048" cy="47712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04 w 21600"/>
                    <a:gd name="T13" fmla="*/ 0 h 21600"/>
                    <a:gd name="T14" fmla="*/ 21396 w 21600"/>
                    <a:gd name="T15" fmla="*/ 9369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3810" y="7535"/>
                      </a:moveTo>
                      <a:cubicBezTo>
                        <a:pt x="5078" y="4820"/>
                        <a:pt x="7803" y="3085"/>
                        <a:pt x="10800" y="3086"/>
                      </a:cubicBezTo>
                      <a:cubicBezTo>
                        <a:pt x="13796" y="3086"/>
                        <a:pt x="16521" y="4820"/>
                        <a:pt x="17789" y="7535"/>
                      </a:cubicBezTo>
                      <a:lnTo>
                        <a:pt x="20585" y="6229"/>
                      </a:lnTo>
                      <a:cubicBezTo>
                        <a:pt x="18809" y="2428"/>
                        <a:pt x="14994" y="-1"/>
                        <a:pt x="10799" y="0"/>
                      </a:cubicBezTo>
                      <a:cubicBezTo>
                        <a:pt x="6605" y="0"/>
                        <a:pt x="2790" y="2428"/>
                        <a:pt x="1014" y="6229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  <a:alpha val="19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tr-TR"/>
                </a:p>
              </p:txBody>
            </p:sp>
            <p:sp>
              <p:nvSpPr>
                <p:cNvPr id="10334" name="Rectangle 36"/>
                <p:cNvSpPr>
                  <a:spLocks noChangeArrowheads="1"/>
                </p:cNvSpPr>
                <p:nvPr/>
              </p:nvSpPr>
              <p:spPr bwMode="auto">
                <a:xfrm>
                  <a:off x="5716613" y="4422589"/>
                  <a:ext cx="1265250" cy="28803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335" name="Rectangle 26"/>
                <p:cNvSpPr>
                  <a:spLocks noChangeArrowheads="1"/>
                </p:cNvSpPr>
                <p:nvPr/>
              </p:nvSpPr>
              <p:spPr bwMode="auto">
                <a:xfrm>
                  <a:off x="5652913" y="3716858"/>
                  <a:ext cx="1367036" cy="709613"/>
                </a:xfrm>
                <a:prstGeom prst="rect">
                  <a:avLst/>
                </a:prstGeom>
                <a:gradFill rotWithShape="1">
                  <a:gsLst>
                    <a:gs pos="0">
                      <a:srgbClr val="FFC0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" name="189 Blok Yay"/>
                <p:cNvSpPr/>
                <p:nvPr/>
              </p:nvSpPr>
              <p:spPr>
                <a:xfrm flipV="1">
                  <a:off x="5441347" y="3860018"/>
                  <a:ext cx="1799975" cy="1153341"/>
                </a:xfrm>
                <a:prstGeom prst="blockArc">
                  <a:avLst>
                    <a:gd name="adj1" fmla="val 10652222"/>
                    <a:gd name="adj2" fmla="val 0"/>
                    <a:gd name="adj3" fmla="val 25000"/>
                  </a:avLst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tr-T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" name="191 Dikdörtgen"/>
                <p:cNvSpPr/>
                <p:nvPr/>
              </p:nvSpPr>
              <p:spPr>
                <a:xfrm>
                  <a:off x="5441347" y="2708471"/>
                  <a:ext cx="287792" cy="1729114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tr-TR"/>
                </a:p>
              </p:txBody>
            </p:sp>
            <p:sp>
              <p:nvSpPr>
                <p:cNvPr id="85" name="192 Dikdörtgen"/>
                <p:cNvSpPr/>
                <p:nvPr/>
              </p:nvSpPr>
              <p:spPr>
                <a:xfrm>
                  <a:off x="6955233" y="2708471"/>
                  <a:ext cx="286089" cy="1729114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tr-TR"/>
                </a:p>
              </p:txBody>
            </p:sp>
            <p:sp>
              <p:nvSpPr>
                <p:cNvPr id="10339" name="Oval 20"/>
                <p:cNvSpPr>
                  <a:spLocks noChangeArrowheads="1"/>
                </p:cNvSpPr>
                <p:nvPr/>
              </p:nvSpPr>
              <p:spPr bwMode="auto">
                <a:xfrm>
                  <a:off x="5867672" y="3788866"/>
                  <a:ext cx="131763" cy="11906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340" name="Oval 20"/>
                <p:cNvSpPr>
                  <a:spLocks noChangeArrowheads="1"/>
                </p:cNvSpPr>
                <p:nvPr/>
              </p:nvSpPr>
              <p:spPr bwMode="auto">
                <a:xfrm>
                  <a:off x="6011688" y="4004890"/>
                  <a:ext cx="136525" cy="127000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341" name="Oval 20"/>
                <p:cNvSpPr>
                  <a:spLocks noChangeArrowheads="1"/>
                </p:cNvSpPr>
                <p:nvPr/>
              </p:nvSpPr>
              <p:spPr bwMode="auto">
                <a:xfrm>
                  <a:off x="6371728" y="4292922"/>
                  <a:ext cx="131763" cy="11906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342" name="Oval 20"/>
                <p:cNvSpPr>
                  <a:spLocks noChangeArrowheads="1"/>
                </p:cNvSpPr>
                <p:nvPr/>
              </p:nvSpPr>
              <p:spPr bwMode="auto">
                <a:xfrm>
                  <a:off x="6155704" y="3644850"/>
                  <a:ext cx="131763" cy="119063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343" name="Oval 20"/>
                <p:cNvSpPr>
                  <a:spLocks noChangeArrowheads="1"/>
                </p:cNvSpPr>
                <p:nvPr/>
              </p:nvSpPr>
              <p:spPr bwMode="auto">
                <a:xfrm>
                  <a:off x="6299720" y="3932882"/>
                  <a:ext cx="131763" cy="11906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344" name="Oval 20"/>
                <p:cNvSpPr>
                  <a:spLocks noChangeArrowheads="1"/>
                </p:cNvSpPr>
                <p:nvPr/>
              </p:nvSpPr>
              <p:spPr bwMode="auto">
                <a:xfrm>
                  <a:off x="6659760" y="4220914"/>
                  <a:ext cx="131763" cy="119063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345" name="Oval 20"/>
                <p:cNvSpPr>
                  <a:spLocks noChangeArrowheads="1"/>
                </p:cNvSpPr>
                <p:nvPr/>
              </p:nvSpPr>
              <p:spPr bwMode="auto">
                <a:xfrm>
                  <a:off x="5795664" y="4148906"/>
                  <a:ext cx="131763" cy="119063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346" name="Oval 20"/>
                <p:cNvSpPr>
                  <a:spLocks noChangeArrowheads="1"/>
                </p:cNvSpPr>
                <p:nvPr/>
              </p:nvSpPr>
              <p:spPr bwMode="auto">
                <a:xfrm>
                  <a:off x="6155704" y="4292922"/>
                  <a:ext cx="131763" cy="11906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347" name="Oval 20"/>
                <p:cNvSpPr>
                  <a:spLocks noChangeArrowheads="1"/>
                </p:cNvSpPr>
                <p:nvPr/>
              </p:nvSpPr>
              <p:spPr bwMode="auto">
                <a:xfrm>
                  <a:off x="6515744" y="3644850"/>
                  <a:ext cx="131763" cy="119063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348" name="Oval 20"/>
                <p:cNvSpPr>
                  <a:spLocks noChangeArrowheads="1"/>
                </p:cNvSpPr>
                <p:nvPr/>
              </p:nvSpPr>
              <p:spPr bwMode="auto">
                <a:xfrm>
                  <a:off x="6587752" y="3932882"/>
                  <a:ext cx="131763" cy="119063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327" name="216 Metin kutusu"/>
            <p:cNvSpPr txBox="1">
              <a:spLocks noChangeArrowheads="1"/>
            </p:cNvSpPr>
            <p:nvPr/>
          </p:nvSpPr>
          <p:spPr bwMode="auto">
            <a:xfrm>
              <a:off x="-3564904" y="5949280"/>
              <a:ext cx="1656184" cy="5847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altLang="tr-TR" sz="1600" b="1">
                  <a:latin typeface="Times New Roman" pitchFamily="18" charset="0"/>
                </a:rPr>
                <a:t>Liquid Slag</a:t>
              </a:r>
            </a:p>
            <a:p>
              <a:r>
                <a:rPr lang="tr-TR" altLang="tr-TR" sz="1600" b="1">
                  <a:latin typeface="Times New Roman" pitchFamily="18" charset="0"/>
                </a:rPr>
                <a:t>Liquid Metal</a:t>
              </a:r>
            </a:p>
          </p:txBody>
        </p:sp>
        <p:cxnSp>
          <p:nvCxnSpPr>
            <p:cNvPr id="75" name="218 Düz Ok Bağlayıcısı"/>
            <p:cNvCxnSpPr/>
            <p:nvPr/>
          </p:nvCxnSpPr>
          <p:spPr>
            <a:xfrm>
              <a:off x="-2124977" y="6092825"/>
              <a:ext cx="1125439" cy="381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220 Düz Ok Bağlayıcısı"/>
            <p:cNvCxnSpPr/>
            <p:nvPr/>
          </p:nvCxnSpPr>
          <p:spPr>
            <a:xfrm flipV="1">
              <a:off x="-2124977" y="6446837"/>
              <a:ext cx="1125439" cy="63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9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3B3710-DC69-4A69-AC21-F369B498E9B9}" type="slidenum">
              <a:rPr lang="tr-TR" smtClean="0"/>
              <a:pPr>
                <a:defRPr/>
              </a:pPr>
              <a:t>6</a:t>
            </a:fld>
            <a:endParaRPr lang="tr-TR"/>
          </a:p>
        </p:txBody>
      </p:sp>
      <p:grpSp>
        <p:nvGrpSpPr>
          <p:cNvPr id="21" name="Grup 1"/>
          <p:cNvGrpSpPr>
            <a:grpSpLocks/>
          </p:cNvGrpSpPr>
          <p:nvPr/>
        </p:nvGrpSpPr>
        <p:grpSpPr bwMode="auto">
          <a:xfrm>
            <a:off x="174625" y="1069975"/>
            <a:ext cx="4105275" cy="2524125"/>
            <a:chOff x="-841990" y="-2870209"/>
            <a:chExt cx="4105275" cy="2523045"/>
          </a:xfrm>
        </p:grpSpPr>
        <p:grpSp>
          <p:nvGrpSpPr>
            <p:cNvPr id="10302" name="118 Grup"/>
            <p:cNvGrpSpPr>
              <a:grpSpLocks/>
            </p:cNvGrpSpPr>
            <p:nvPr/>
          </p:nvGrpSpPr>
          <p:grpSpPr bwMode="auto">
            <a:xfrm>
              <a:off x="-841990" y="-2599827"/>
              <a:ext cx="4105275" cy="2252663"/>
              <a:chOff x="1715498" y="3002522"/>
              <a:chExt cx="4456702" cy="2514041"/>
            </a:xfrm>
          </p:grpSpPr>
          <p:sp>
            <p:nvSpPr>
              <p:cNvPr id="10313" name="AutoShape 11"/>
              <p:cNvSpPr>
                <a:spLocks noChangeArrowheads="1"/>
              </p:cNvSpPr>
              <p:nvPr/>
            </p:nvSpPr>
            <p:spPr bwMode="auto">
              <a:xfrm rot="5400000" flipH="1">
                <a:off x="5111032" y="3177755"/>
                <a:ext cx="145900" cy="1367677"/>
              </a:xfrm>
              <a:prstGeom prst="flowChartDelay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tr-TR" sz="1600" b="1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14" name="Rectangle 16"/>
              <p:cNvSpPr>
                <a:spLocks noChangeArrowheads="1"/>
              </p:cNvSpPr>
              <p:nvPr/>
            </p:nvSpPr>
            <p:spPr bwMode="auto">
              <a:xfrm>
                <a:off x="4427687" y="3933826"/>
                <a:ext cx="1511744" cy="220860"/>
              </a:xfrm>
              <a:prstGeom prst="rect">
                <a:avLst/>
              </a:prstGeom>
              <a:gradFill rotWithShape="1">
                <a:gsLst>
                  <a:gs pos="0">
                    <a:srgbClr val="FFC000"/>
                  </a:gs>
                  <a:gs pos="100000">
                    <a:srgbClr val="FF3300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tr-TR" sz="1600" b="1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15" name="Rectangle 13" descr="Букет"/>
              <p:cNvSpPr>
                <a:spLocks noChangeArrowheads="1"/>
              </p:cNvSpPr>
              <p:nvPr/>
            </p:nvSpPr>
            <p:spPr bwMode="auto">
              <a:xfrm>
                <a:off x="4572001" y="4154686"/>
                <a:ext cx="1223963" cy="1219001"/>
              </a:xfrm>
              <a:prstGeom prst="rect">
                <a:avLst/>
              </a:prstGeom>
              <a:blipFill dpi="0" rotWithShape="1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tr-TR" sz="1600" b="1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1" name="AutoShape 177"/>
              <p:cNvSpPr>
                <a:spLocks noChangeArrowheads="1"/>
              </p:cNvSpPr>
              <p:nvPr/>
            </p:nvSpPr>
            <p:spPr bwMode="auto">
              <a:xfrm>
                <a:off x="4210975" y="3069123"/>
                <a:ext cx="1961225" cy="4763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04 w 21600"/>
                  <a:gd name="T13" fmla="*/ 0 h 21600"/>
                  <a:gd name="T14" fmla="*/ 21396 w 21600"/>
                  <a:gd name="T15" fmla="*/ 936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810" y="7535"/>
                    </a:moveTo>
                    <a:cubicBezTo>
                      <a:pt x="5078" y="4820"/>
                      <a:pt x="7803" y="3085"/>
                      <a:pt x="10800" y="3086"/>
                    </a:cubicBezTo>
                    <a:cubicBezTo>
                      <a:pt x="13796" y="3086"/>
                      <a:pt x="16521" y="4820"/>
                      <a:pt x="17789" y="7535"/>
                    </a:cubicBezTo>
                    <a:lnTo>
                      <a:pt x="20585" y="6229"/>
                    </a:lnTo>
                    <a:cubicBezTo>
                      <a:pt x="18809" y="2428"/>
                      <a:pt x="14994" y="-1"/>
                      <a:pt x="10799" y="0"/>
                    </a:cubicBezTo>
                    <a:cubicBezTo>
                      <a:pt x="6605" y="0"/>
                      <a:pt x="2790" y="2428"/>
                      <a:pt x="1014" y="6229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alpha val="19000"/>
                </a:schemeClr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02" name="66 Blok Yay"/>
              <p:cNvSpPr/>
              <p:nvPr/>
            </p:nvSpPr>
            <p:spPr>
              <a:xfrm flipV="1">
                <a:off x="4285082" y="4367223"/>
                <a:ext cx="1799225" cy="1149340"/>
              </a:xfrm>
              <a:prstGeom prst="blockArc">
                <a:avLst>
                  <a:gd name="adj1" fmla="val 10652222"/>
                  <a:gd name="adj2" fmla="val 0"/>
                  <a:gd name="adj3" fmla="val 25000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tr-TR">
                  <a:solidFill>
                    <a:schemeClr val="tx1"/>
                  </a:solidFill>
                </a:endParaRPr>
              </a:p>
            </p:txBody>
          </p:sp>
          <p:sp>
            <p:nvSpPr>
              <p:cNvPr id="10318" name="Line 136"/>
              <p:cNvSpPr>
                <a:spLocks noChangeShapeType="1"/>
              </p:cNvSpPr>
              <p:nvPr/>
            </p:nvSpPr>
            <p:spPr bwMode="auto">
              <a:xfrm>
                <a:off x="1715498" y="3002522"/>
                <a:ext cx="0" cy="477437"/>
              </a:xfrm>
              <a:prstGeom prst="line">
                <a:avLst/>
              </a:prstGeom>
              <a:no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68 Dikdörtgen"/>
              <p:cNvSpPr/>
              <p:nvPr/>
            </p:nvSpPr>
            <p:spPr>
              <a:xfrm>
                <a:off x="4290252" y="3212570"/>
                <a:ext cx="287808" cy="1730209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05" name="69 Dikdörtgen"/>
              <p:cNvSpPr/>
              <p:nvPr/>
            </p:nvSpPr>
            <p:spPr>
              <a:xfrm>
                <a:off x="5801670" y="3212570"/>
                <a:ext cx="289531" cy="1730209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06" name="Rectangle 40"/>
              <p:cNvSpPr>
                <a:spLocks noChangeArrowheads="1"/>
              </p:cNvSpPr>
              <p:nvPr/>
            </p:nvSpPr>
            <p:spPr bwMode="auto">
              <a:xfrm>
                <a:off x="2279049" y="3696036"/>
                <a:ext cx="1514865" cy="33825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rgbClr val="000099"/>
                    </a:solidFill>
                    <a:latin typeface="Times New Roman" pitchFamily="18" charset="0"/>
                    <a:cs typeface="Arial" charset="0"/>
                  </a:rPr>
                  <a:t>Combustion</a:t>
                </a:r>
                <a:endParaRPr lang="ru-RU" sz="1600" b="1" dirty="0">
                  <a:solidFill>
                    <a:srgbClr val="000099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0322" name="Oval 20"/>
              <p:cNvSpPr>
                <a:spLocks noChangeArrowheads="1"/>
              </p:cNvSpPr>
              <p:nvPr/>
            </p:nvSpPr>
            <p:spPr bwMode="auto">
              <a:xfrm>
                <a:off x="4716463" y="4005263"/>
                <a:ext cx="131762" cy="11906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altLang="tr-TR" sz="1600" b="1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23" name="Oval 20"/>
              <p:cNvSpPr>
                <a:spLocks noChangeArrowheads="1"/>
              </p:cNvSpPr>
              <p:nvPr/>
            </p:nvSpPr>
            <p:spPr bwMode="auto">
              <a:xfrm>
                <a:off x="5292725" y="4005263"/>
                <a:ext cx="131763" cy="11906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altLang="tr-TR" sz="1600" b="1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24" name="Oval 20"/>
              <p:cNvSpPr>
                <a:spLocks noChangeArrowheads="1"/>
              </p:cNvSpPr>
              <p:nvPr/>
            </p:nvSpPr>
            <p:spPr bwMode="auto">
              <a:xfrm>
                <a:off x="5003800" y="4005263"/>
                <a:ext cx="131763" cy="11906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altLang="tr-TR" sz="1600" b="1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25" name="Oval 20"/>
              <p:cNvSpPr>
                <a:spLocks noChangeArrowheads="1"/>
              </p:cNvSpPr>
              <p:nvPr/>
            </p:nvSpPr>
            <p:spPr bwMode="auto">
              <a:xfrm>
                <a:off x="5508625" y="4005263"/>
                <a:ext cx="131763" cy="11906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altLang="tr-TR" sz="1600" b="1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0303" name="Oval 122"/>
            <p:cNvSpPr>
              <a:spLocks noChangeArrowheads="1"/>
            </p:cNvSpPr>
            <p:nvPr/>
          </p:nvSpPr>
          <p:spPr bwMode="auto">
            <a:xfrm rot="10378192">
              <a:off x="2237616" y="-2374097"/>
              <a:ext cx="129443" cy="251505"/>
            </a:xfrm>
            <a:prstGeom prst="ellipse">
              <a:avLst/>
            </a:prstGeom>
            <a:noFill/>
            <a:ln w="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04" name="Oval 126"/>
            <p:cNvSpPr>
              <a:spLocks noChangeArrowheads="1"/>
            </p:cNvSpPr>
            <p:nvPr/>
          </p:nvSpPr>
          <p:spPr bwMode="auto">
            <a:xfrm rot="10378192">
              <a:off x="2557246" y="-2378605"/>
              <a:ext cx="129443" cy="251505"/>
            </a:xfrm>
            <a:prstGeom prst="ellipse">
              <a:avLst/>
            </a:prstGeom>
            <a:noFill/>
            <a:ln w="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05" name="Oval 127"/>
            <p:cNvSpPr>
              <a:spLocks noChangeArrowheads="1"/>
            </p:cNvSpPr>
            <p:nvPr/>
          </p:nvSpPr>
          <p:spPr bwMode="auto">
            <a:xfrm rot="10378192">
              <a:off x="2473001" y="-2374302"/>
              <a:ext cx="129443" cy="251505"/>
            </a:xfrm>
            <a:prstGeom prst="ellipse">
              <a:avLst/>
            </a:prstGeom>
            <a:noFill/>
            <a:ln w="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06" name="Oval 129"/>
            <p:cNvSpPr>
              <a:spLocks noChangeArrowheads="1"/>
            </p:cNvSpPr>
            <p:nvPr/>
          </p:nvSpPr>
          <p:spPr bwMode="auto">
            <a:xfrm rot="10378192">
              <a:off x="2399191" y="-2377926"/>
              <a:ext cx="129443" cy="251505"/>
            </a:xfrm>
            <a:prstGeom prst="ellipse">
              <a:avLst/>
            </a:prstGeom>
            <a:noFill/>
            <a:ln w="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07" name="Oval 132"/>
            <p:cNvSpPr>
              <a:spLocks noChangeArrowheads="1"/>
            </p:cNvSpPr>
            <p:nvPr/>
          </p:nvSpPr>
          <p:spPr bwMode="auto">
            <a:xfrm rot="10378192">
              <a:off x="2172653" y="-2379041"/>
              <a:ext cx="129443" cy="251505"/>
            </a:xfrm>
            <a:prstGeom prst="ellipse">
              <a:avLst/>
            </a:prstGeom>
            <a:noFill/>
            <a:ln w="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08" name="Oval 135"/>
            <p:cNvSpPr>
              <a:spLocks noChangeArrowheads="1"/>
            </p:cNvSpPr>
            <p:nvPr/>
          </p:nvSpPr>
          <p:spPr bwMode="auto">
            <a:xfrm rot="10378192">
              <a:off x="2014598" y="-2378362"/>
              <a:ext cx="129443" cy="251505"/>
            </a:xfrm>
            <a:prstGeom prst="ellipse">
              <a:avLst/>
            </a:prstGeom>
            <a:noFill/>
            <a:ln w="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09" name="Line 136"/>
            <p:cNvSpPr>
              <a:spLocks noChangeShapeType="1"/>
            </p:cNvSpPr>
            <p:nvPr/>
          </p:nvSpPr>
          <p:spPr bwMode="auto">
            <a:xfrm>
              <a:off x="1994281" y="-2735563"/>
              <a:ext cx="0" cy="429184"/>
            </a:xfrm>
            <a:prstGeom prst="line">
              <a:avLst/>
            </a:prstGeom>
            <a:noFill/>
            <a:ln w="127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0" name="Line 137"/>
            <p:cNvSpPr>
              <a:spLocks noChangeShapeType="1"/>
            </p:cNvSpPr>
            <p:nvPr/>
          </p:nvSpPr>
          <p:spPr bwMode="auto">
            <a:xfrm flipH="1" flipV="1">
              <a:off x="2684664" y="-2735563"/>
              <a:ext cx="0" cy="429184"/>
            </a:xfrm>
            <a:prstGeom prst="line">
              <a:avLst/>
            </a:prstGeom>
            <a:noFill/>
            <a:ln w="127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1" name="AutoShape 138"/>
            <p:cNvSpPr>
              <a:spLocks noChangeAspect="1" noChangeArrowheads="1"/>
            </p:cNvSpPr>
            <p:nvPr/>
          </p:nvSpPr>
          <p:spPr bwMode="auto">
            <a:xfrm>
              <a:off x="2635511" y="-2870209"/>
              <a:ext cx="136289" cy="128334"/>
            </a:xfrm>
            <a:prstGeom prst="flowChartConnector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12" name="AutoShape 139"/>
            <p:cNvSpPr>
              <a:spLocks noChangeAspect="1" noChangeArrowheads="1"/>
            </p:cNvSpPr>
            <p:nvPr/>
          </p:nvSpPr>
          <p:spPr bwMode="auto">
            <a:xfrm>
              <a:off x="1925019" y="-2870209"/>
              <a:ext cx="136289" cy="128334"/>
            </a:xfrm>
            <a:prstGeom prst="flowChartConnector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tr-TR" sz="16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3" name="118 Grup"/>
          <p:cNvGrpSpPr>
            <a:grpSpLocks/>
          </p:cNvGrpSpPr>
          <p:nvPr/>
        </p:nvGrpSpPr>
        <p:grpSpPr bwMode="auto">
          <a:xfrm>
            <a:off x="204788" y="1341438"/>
            <a:ext cx="4105275" cy="2252662"/>
            <a:chOff x="1715498" y="3002522"/>
            <a:chExt cx="4456702" cy="2514041"/>
          </a:xfrm>
        </p:grpSpPr>
        <p:sp>
          <p:nvSpPr>
            <p:cNvPr id="10287" name="AutoShape 11"/>
            <p:cNvSpPr>
              <a:spLocks noChangeArrowheads="1"/>
            </p:cNvSpPr>
            <p:nvPr/>
          </p:nvSpPr>
          <p:spPr bwMode="auto">
            <a:xfrm rot="5400000" flipH="1">
              <a:off x="5111032" y="3177755"/>
              <a:ext cx="145900" cy="1367677"/>
            </a:xfrm>
            <a:prstGeom prst="flowChartDelay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288" name="Rectangle 16"/>
            <p:cNvSpPr>
              <a:spLocks noChangeArrowheads="1"/>
            </p:cNvSpPr>
            <p:nvPr/>
          </p:nvSpPr>
          <p:spPr bwMode="auto">
            <a:xfrm>
              <a:off x="4427687" y="3933825"/>
              <a:ext cx="1511744" cy="850592"/>
            </a:xfrm>
            <a:prstGeom prst="rect">
              <a:avLst/>
            </a:prstGeom>
            <a:gradFill rotWithShape="1">
              <a:gsLst>
                <a:gs pos="0">
                  <a:srgbClr val="FFC000"/>
                </a:gs>
                <a:gs pos="100000">
                  <a:srgbClr val="FF33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289" name="Rectangle 13" descr="Букет"/>
            <p:cNvSpPr>
              <a:spLocks noChangeArrowheads="1"/>
            </p:cNvSpPr>
            <p:nvPr/>
          </p:nvSpPr>
          <p:spPr bwMode="auto">
            <a:xfrm>
              <a:off x="4572001" y="4786897"/>
              <a:ext cx="1223963" cy="586791"/>
            </a:xfrm>
            <a:prstGeom prst="rect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28" name="AutoShape 177"/>
            <p:cNvSpPr>
              <a:spLocks noChangeArrowheads="1"/>
            </p:cNvSpPr>
            <p:nvPr/>
          </p:nvSpPr>
          <p:spPr bwMode="auto">
            <a:xfrm>
              <a:off x="4210975" y="3069847"/>
              <a:ext cx="1961225" cy="47658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4 w 21600"/>
                <a:gd name="T13" fmla="*/ 0 h 21600"/>
                <a:gd name="T14" fmla="*/ 21396 w 21600"/>
                <a:gd name="T15" fmla="*/ 936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810" y="7535"/>
                  </a:moveTo>
                  <a:cubicBezTo>
                    <a:pt x="5078" y="4820"/>
                    <a:pt x="7803" y="3085"/>
                    <a:pt x="10800" y="3086"/>
                  </a:cubicBezTo>
                  <a:cubicBezTo>
                    <a:pt x="13796" y="3086"/>
                    <a:pt x="16521" y="4820"/>
                    <a:pt x="17789" y="7535"/>
                  </a:cubicBezTo>
                  <a:lnTo>
                    <a:pt x="20585" y="6229"/>
                  </a:lnTo>
                  <a:cubicBezTo>
                    <a:pt x="18809" y="2428"/>
                    <a:pt x="14994" y="-1"/>
                    <a:pt x="10799" y="0"/>
                  </a:cubicBezTo>
                  <a:cubicBezTo>
                    <a:pt x="6605" y="0"/>
                    <a:pt x="2790" y="2428"/>
                    <a:pt x="1014" y="6229"/>
                  </a:cubicBezTo>
                  <a:close/>
                </a:path>
              </a:pathLst>
            </a:custGeom>
            <a:solidFill>
              <a:schemeClr val="tx1">
                <a:lumMod val="50000"/>
                <a:alpha val="19000"/>
              </a:scheme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129" name="66 Blok Yay"/>
            <p:cNvSpPr/>
            <p:nvPr/>
          </p:nvSpPr>
          <p:spPr>
            <a:xfrm flipV="1">
              <a:off x="4285081" y="4366731"/>
              <a:ext cx="1799225" cy="1149832"/>
            </a:xfrm>
            <a:prstGeom prst="blockArc">
              <a:avLst>
                <a:gd name="adj1" fmla="val 10652222"/>
                <a:gd name="adj2" fmla="val 0"/>
                <a:gd name="adj3" fmla="val 25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10292" name="Line 136"/>
            <p:cNvSpPr>
              <a:spLocks noChangeShapeType="1"/>
            </p:cNvSpPr>
            <p:nvPr/>
          </p:nvSpPr>
          <p:spPr bwMode="auto">
            <a:xfrm>
              <a:off x="1715498" y="3002522"/>
              <a:ext cx="0" cy="477437"/>
            </a:xfrm>
            <a:prstGeom prst="line">
              <a:avLst/>
            </a:prstGeom>
            <a:noFill/>
            <a:ln w="127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68 Dikdörtgen"/>
            <p:cNvSpPr/>
            <p:nvPr/>
          </p:nvSpPr>
          <p:spPr>
            <a:xfrm>
              <a:off x="4290252" y="3213354"/>
              <a:ext cx="287807" cy="172917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132" name="69 Dikdörtgen"/>
            <p:cNvSpPr/>
            <p:nvPr/>
          </p:nvSpPr>
          <p:spPr>
            <a:xfrm>
              <a:off x="5801669" y="3213354"/>
              <a:ext cx="289531" cy="172917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10295" name="Oval 20"/>
            <p:cNvSpPr>
              <a:spLocks noChangeArrowheads="1"/>
            </p:cNvSpPr>
            <p:nvPr/>
          </p:nvSpPr>
          <p:spPr bwMode="auto">
            <a:xfrm>
              <a:off x="4716463" y="4353268"/>
              <a:ext cx="131762" cy="1190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296" name="Oval 20"/>
            <p:cNvSpPr>
              <a:spLocks noChangeArrowheads="1"/>
            </p:cNvSpPr>
            <p:nvPr/>
          </p:nvSpPr>
          <p:spPr bwMode="auto">
            <a:xfrm>
              <a:off x="4859338" y="4569168"/>
              <a:ext cx="131762" cy="1190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297" name="Oval 20"/>
            <p:cNvSpPr>
              <a:spLocks noChangeArrowheads="1"/>
            </p:cNvSpPr>
            <p:nvPr/>
          </p:nvSpPr>
          <p:spPr bwMode="auto">
            <a:xfrm>
              <a:off x="5292725" y="4353268"/>
              <a:ext cx="131763" cy="1190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298" name="Oval 20"/>
            <p:cNvSpPr>
              <a:spLocks noChangeArrowheads="1"/>
            </p:cNvSpPr>
            <p:nvPr/>
          </p:nvSpPr>
          <p:spPr bwMode="auto">
            <a:xfrm>
              <a:off x="5435600" y="4569168"/>
              <a:ext cx="131763" cy="1190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299" name="Oval 20"/>
            <p:cNvSpPr>
              <a:spLocks noChangeArrowheads="1"/>
            </p:cNvSpPr>
            <p:nvPr/>
          </p:nvSpPr>
          <p:spPr bwMode="auto">
            <a:xfrm>
              <a:off x="5148263" y="4497730"/>
              <a:ext cx="131762" cy="1190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00" name="Oval 20"/>
            <p:cNvSpPr>
              <a:spLocks noChangeArrowheads="1"/>
            </p:cNvSpPr>
            <p:nvPr/>
          </p:nvSpPr>
          <p:spPr bwMode="auto">
            <a:xfrm>
              <a:off x="5003800" y="4353268"/>
              <a:ext cx="131763" cy="1190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01" name="Oval 20"/>
            <p:cNvSpPr>
              <a:spLocks noChangeArrowheads="1"/>
            </p:cNvSpPr>
            <p:nvPr/>
          </p:nvSpPr>
          <p:spPr bwMode="auto">
            <a:xfrm>
              <a:off x="5508625" y="4353268"/>
              <a:ext cx="131763" cy="1190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tr-TR" sz="16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4" name="223 Grup"/>
          <p:cNvGrpSpPr>
            <a:grpSpLocks/>
          </p:cNvGrpSpPr>
          <p:nvPr/>
        </p:nvGrpSpPr>
        <p:grpSpPr bwMode="auto">
          <a:xfrm>
            <a:off x="522288" y="1444625"/>
            <a:ext cx="3787775" cy="2166938"/>
            <a:chOff x="-3663436" y="4691059"/>
            <a:chExt cx="3663438" cy="2166933"/>
          </a:xfrm>
        </p:grpSpPr>
        <p:grpSp>
          <p:nvGrpSpPr>
            <p:cNvPr id="10270" name="221 Grup"/>
            <p:cNvGrpSpPr>
              <a:grpSpLocks/>
            </p:cNvGrpSpPr>
            <p:nvPr/>
          </p:nvGrpSpPr>
          <p:grpSpPr bwMode="auto">
            <a:xfrm>
              <a:off x="-3663436" y="4691059"/>
              <a:ext cx="3663438" cy="2166933"/>
              <a:chOff x="-3663436" y="4691059"/>
              <a:chExt cx="3663438" cy="2166933"/>
            </a:xfrm>
          </p:grpSpPr>
          <p:sp>
            <p:nvSpPr>
              <p:cNvPr id="146" name="Rectangle 41"/>
              <p:cNvSpPr>
                <a:spLocks noChangeArrowheads="1"/>
              </p:cNvSpPr>
              <p:nvPr/>
            </p:nvSpPr>
            <p:spPr bwMode="auto">
              <a:xfrm>
                <a:off x="-3663436" y="5114921"/>
                <a:ext cx="1696604" cy="584199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tr-TR" sz="1600" b="1" dirty="0" err="1">
                    <a:solidFill>
                      <a:srgbClr val="000099"/>
                    </a:solidFill>
                    <a:latin typeface="Times New Roman" pitchFamily="18" charset="0"/>
                    <a:cs typeface="Arial" charset="0"/>
                  </a:rPr>
                  <a:t>Smelting</a:t>
                </a:r>
                <a:r>
                  <a:rPr lang="tr-TR" sz="1600" b="1" dirty="0">
                    <a:solidFill>
                      <a:srgbClr val="000099"/>
                    </a:solidFill>
                    <a:latin typeface="Times New Roman" pitchFamily="18" charset="0"/>
                    <a:cs typeface="Arial" charset="0"/>
                  </a:rPr>
                  <a:t> and </a:t>
                </a:r>
              </a:p>
              <a:p>
                <a:pPr>
                  <a:defRPr/>
                </a:pPr>
                <a:r>
                  <a:rPr lang="tr-TR" sz="1600" b="1" dirty="0" err="1">
                    <a:solidFill>
                      <a:srgbClr val="000099"/>
                    </a:solidFill>
                    <a:latin typeface="Times New Roman" pitchFamily="18" charset="0"/>
                    <a:cs typeface="Arial" charset="0"/>
                  </a:rPr>
                  <a:t>Phase</a:t>
                </a:r>
                <a:r>
                  <a:rPr lang="tr-TR" sz="1600" b="1" dirty="0">
                    <a:solidFill>
                      <a:srgbClr val="000099"/>
                    </a:solidFill>
                    <a:latin typeface="Times New Roman" pitchFamily="18" charset="0"/>
                    <a:cs typeface="Arial" charset="0"/>
                  </a:rPr>
                  <a:t> </a:t>
                </a:r>
                <a:r>
                  <a:rPr lang="tr-TR" sz="1600" b="1" dirty="0" err="1">
                    <a:solidFill>
                      <a:srgbClr val="000099"/>
                    </a:solidFill>
                    <a:latin typeface="Times New Roman" pitchFamily="18" charset="0"/>
                    <a:cs typeface="Arial" charset="0"/>
                  </a:rPr>
                  <a:t>Seperation</a:t>
                </a:r>
                <a:endParaRPr lang="ru-RU" sz="1600" b="1" dirty="0">
                  <a:solidFill>
                    <a:srgbClr val="000099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grpSp>
            <p:nvGrpSpPr>
              <p:cNvPr id="10275" name="120 Grup"/>
              <p:cNvGrpSpPr>
                <a:grpSpLocks/>
              </p:cNvGrpSpPr>
              <p:nvPr/>
            </p:nvGrpSpPr>
            <p:grpSpPr bwMode="auto">
              <a:xfrm>
                <a:off x="-1767230" y="4691059"/>
                <a:ext cx="1767232" cy="2166933"/>
                <a:chOff x="5363015" y="2564972"/>
                <a:chExt cx="1960048" cy="2448378"/>
              </a:xfrm>
            </p:grpSpPr>
            <p:sp>
              <p:nvSpPr>
                <p:cNvPr id="10276" name="AutoShape 142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6228481" y="2996009"/>
                  <a:ext cx="215900" cy="1225550"/>
                </a:xfrm>
                <a:prstGeom prst="flowChartDelay">
                  <a:avLst/>
                </a:prstGeom>
                <a:solidFill>
                  <a:srgbClr val="FFC000">
                    <a:alpha val="65881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9" name="AutoShape 177"/>
                <p:cNvSpPr>
                  <a:spLocks noChangeArrowheads="1"/>
                </p:cNvSpPr>
                <p:nvPr/>
              </p:nvSpPr>
              <p:spPr bwMode="auto">
                <a:xfrm>
                  <a:off x="5363014" y="2564972"/>
                  <a:ext cx="1960049" cy="47712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04 w 21600"/>
                    <a:gd name="T13" fmla="*/ 0 h 21600"/>
                    <a:gd name="T14" fmla="*/ 21396 w 21600"/>
                    <a:gd name="T15" fmla="*/ 9369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3810" y="7535"/>
                      </a:moveTo>
                      <a:cubicBezTo>
                        <a:pt x="5078" y="4820"/>
                        <a:pt x="7803" y="3085"/>
                        <a:pt x="10800" y="3086"/>
                      </a:cubicBezTo>
                      <a:cubicBezTo>
                        <a:pt x="13796" y="3086"/>
                        <a:pt x="16521" y="4820"/>
                        <a:pt x="17789" y="7535"/>
                      </a:cubicBezTo>
                      <a:lnTo>
                        <a:pt x="20585" y="6229"/>
                      </a:lnTo>
                      <a:cubicBezTo>
                        <a:pt x="18809" y="2428"/>
                        <a:pt x="14994" y="-1"/>
                        <a:pt x="10799" y="0"/>
                      </a:cubicBezTo>
                      <a:cubicBezTo>
                        <a:pt x="6605" y="0"/>
                        <a:pt x="2790" y="2428"/>
                        <a:pt x="1014" y="6229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  <a:alpha val="19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tr-TR"/>
                </a:p>
              </p:txBody>
            </p:sp>
            <p:sp>
              <p:nvSpPr>
                <p:cNvPr id="10278" name="Rectangle 36"/>
                <p:cNvSpPr>
                  <a:spLocks noChangeArrowheads="1"/>
                </p:cNvSpPr>
                <p:nvPr/>
              </p:nvSpPr>
              <p:spPr bwMode="auto">
                <a:xfrm>
                  <a:off x="5716613" y="4191850"/>
                  <a:ext cx="1265250" cy="518771"/>
                </a:xfrm>
                <a:prstGeom prst="rect">
                  <a:avLst/>
                </a:prstGeom>
                <a:solidFill>
                  <a:srgbClr val="FFFF00">
                    <a:alpha val="52156"/>
                  </a:srgb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279" name="Rectangle 26"/>
                <p:cNvSpPr>
                  <a:spLocks noChangeArrowheads="1"/>
                </p:cNvSpPr>
                <p:nvPr/>
              </p:nvSpPr>
              <p:spPr bwMode="auto">
                <a:xfrm>
                  <a:off x="5652913" y="3716858"/>
                  <a:ext cx="1367036" cy="491579"/>
                </a:xfrm>
                <a:prstGeom prst="rect">
                  <a:avLst/>
                </a:prstGeom>
                <a:gradFill rotWithShape="1">
                  <a:gsLst>
                    <a:gs pos="0">
                      <a:srgbClr val="AB8100">
                        <a:alpha val="64998"/>
                      </a:srgbClr>
                    </a:gs>
                    <a:gs pos="100000">
                      <a:srgbClr val="FF33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2" name="189 Blok Yay"/>
                <p:cNvSpPr/>
                <p:nvPr/>
              </p:nvSpPr>
              <p:spPr>
                <a:xfrm flipV="1">
                  <a:off x="5441348" y="3860011"/>
                  <a:ext cx="1799976" cy="1153339"/>
                </a:xfrm>
                <a:prstGeom prst="blockArc">
                  <a:avLst>
                    <a:gd name="adj1" fmla="val 10652222"/>
                    <a:gd name="adj2" fmla="val 0"/>
                    <a:gd name="adj3" fmla="val 25000"/>
                  </a:avLst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tr-T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3" name="191 Dikdörtgen"/>
                <p:cNvSpPr/>
                <p:nvPr/>
              </p:nvSpPr>
              <p:spPr>
                <a:xfrm>
                  <a:off x="5441348" y="2708467"/>
                  <a:ext cx="287792" cy="1729111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tr-TR"/>
                </a:p>
              </p:txBody>
            </p:sp>
            <p:sp>
              <p:nvSpPr>
                <p:cNvPr id="154" name="192 Dikdörtgen"/>
                <p:cNvSpPr/>
                <p:nvPr/>
              </p:nvSpPr>
              <p:spPr>
                <a:xfrm>
                  <a:off x="6955235" y="2708467"/>
                  <a:ext cx="286089" cy="1729111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tr-TR"/>
                </a:p>
              </p:txBody>
            </p:sp>
            <p:sp>
              <p:nvSpPr>
                <p:cNvPr id="10283" name="Oval 20"/>
                <p:cNvSpPr>
                  <a:spLocks noChangeArrowheads="1"/>
                </p:cNvSpPr>
                <p:nvPr/>
              </p:nvSpPr>
              <p:spPr bwMode="auto">
                <a:xfrm>
                  <a:off x="6371728" y="4089271"/>
                  <a:ext cx="131763" cy="11906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284" name="Oval 20"/>
                <p:cNvSpPr>
                  <a:spLocks noChangeArrowheads="1"/>
                </p:cNvSpPr>
                <p:nvPr/>
              </p:nvSpPr>
              <p:spPr bwMode="auto">
                <a:xfrm>
                  <a:off x="6659760" y="4083475"/>
                  <a:ext cx="131763" cy="11906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285" name="Oval 20"/>
                <p:cNvSpPr>
                  <a:spLocks noChangeArrowheads="1"/>
                </p:cNvSpPr>
                <p:nvPr/>
              </p:nvSpPr>
              <p:spPr bwMode="auto">
                <a:xfrm>
                  <a:off x="5805549" y="4083475"/>
                  <a:ext cx="131763" cy="11906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286" name="Oval 20"/>
                <p:cNvSpPr>
                  <a:spLocks noChangeArrowheads="1"/>
                </p:cNvSpPr>
                <p:nvPr/>
              </p:nvSpPr>
              <p:spPr bwMode="auto">
                <a:xfrm>
                  <a:off x="6155704" y="4173859"/>
                  <a:ext cx="131763" cy="11906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271" name="216 Metin kutusu"/>
            <p:cNvSpPr txBox="1">
              <a:spLocks noChangeArrowheads="1"/>
            </p:cNvSpPr>
            <p:nvPr/>
          </p:nvSpPr>
          <p:spPr bwMode="auto">
            <a:xfrm>
              <a:off x="-3564904" y="5949280"/>
              <a:ext cx="1656184" cy="5847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altLang="tr-TR" sz="1600" b="1">
                  <a:latin typeface="Times New Roman" pitchFamily="18" charset="0"/>
                </a:rPr>
                <a:t>Liquid Slag</a:t>
              </a:r>
            </a:p>
            <a:p>
              <a:r>
                <a:rPr lang="tr-TR" altLang="tr-TR" sz="1600" b="1">
                  <a:latin typeface="Times New Roman" pitchFamily="18" charset="0"/>
                </a:rPr>
                <a:t>Liquid Metal</a:t>
              </a:r>
            </a:p>
          </p:txBody>
        </p:sp>
        <p:cxnSp>
          <p:nvCxnSpPr>
            <p:cNvPr id="144" name="218 Düz Ok Bağlayıcısı"/>
            <p:cNvCxnSpPr/>
            <p:nvPr/>
          </p:nvCxnSpPr>
          <p:spPr>
            <a:xfrm flipV="1">
              <a:off x="-2124976" y="5949944"/>
              <a:ext cx="1071701" cy="1428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220 Düz Ok Bağlayıcısı"/>
            <p:cNvCxnSpPr/>
            <p:nvPr/>
          </p:nvCxnSpPr>
          <p:spPr>
            <a:xfrm flipV="1">
              <a:off x="-2124976" y="6446830"/>
              <a:ext cx="1125440" cy="63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170 Grup"/>
          <p:cNvGrpSpPr>
            <a:grpSpLocks/>
          </p:cNvGrpSpPr>
          <p:nvPr/>
        </p:nvGrpSpPr>
        <p:grpSpPr bwMode="auto">
          <a:xfrm>
            <a:off x="820738" y="1425575"/>
            <a:ext cx="4256087" cy="2182813"/>
            <a:chOff x="4728152" y="4149409"/>
            <a:chExt cx="4574253" cy="2449826"/>
          </a:xfrm>
        </p:grpSpPr>
        <p:sp>
          <p:nvSpPr>
            <p:cNvPr id="167" name="Rectangle 42"/>
            <p:cNvSpPr>
              <a:spLocks noChangeArrowheads="1"/>
            </p:cNvSpPr>
            <p:nvPr/>
          </p:nvSpPr>
          <p:spPr bwMode="auto">
            <a:xfrm>
              <a:off x="4728152" y="4642938"/>
              <a:ext cx="1352996" cy="58439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99"/>
                  </a:solidFill>
                  <a:latin typeface="Times New Roman" pitchFamily="18" charset="0"/>
                  <a:cs typeface="Arial" charset="0"/>
                </a:rPr>
                <a:t>Solidification</a:t>
              </a:r>
            </a:p>
            <a:p>
              <a:pPr>
                <a:defRPr/>
              </a:pPr>
              <a:r>
                <a:rPr lang="en-US" sz="1600" b="1" dirty="0">
                  <a:solidFill>
                    <a:srgbClr val="000099"/>
                  </a:solidFill>
                  <a:latin typeface="Times New Roman" pitchFamily="18" charset="0"/>
                  <a:cs typeface="Arial" charset="0"/>
                </a:rPr>
                <a:t>and</a:t>
              </a:r>
              <a:r>
                <a:rPr lang="en-US" sz="1600" b="1" dirty="0">
                  <a:solidFill>
                    <a:prstClr val="white"/>
                  </a:solidFill>
                  <a:latin typeface="Times New Roman" pitchFamily="18" charset="0"/>
                  <a:cs typeface="Arial" charset="0"/>
                </a:rPr>
                <a:t> </a:t>
              </a:r>
              <a:r>
                <a:rPr lang="en-US" sz="1600" b="1" dirty="0">
                  <a:solidFill>
                    <a:srgbClr val="000099"/>
                  </a:solidFill>
                  <a:latin typeface="Times New Roman" pitchFamily="18" charset="0"/>
                  <a:cs typeface="Arial" charset="0"/>
                </a:rPr>
                <a:t>cooling</a:t>
              </a:r>
              <a:endParaRPr lang="ru-RU" sz="1600" b="1" dirty="0">
                <a:solidFill>
                  <a:srgbClr val="000099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10257" name="166 Grup"/>
            <p:cNvGrpSpPr>
              <a:grpSpLocks/>
            </p:cNvGrpSpPr>
            <p:nvPr/>
          </p:nvGrpSpPr>
          <p:grpSpPr bwMode="auto">
            <a:xfrm>
              <a:off x="5599114" y="4149409"/>
              <a:ext cx="3703291" cy="2449826"/>
              <a:chOff x="6012160" y="4580690"/>
              <a:chExt cx="3703809" cy="2449826"/>
            </a:xfrm>
          </p:grpSpPr>
          <p:sp>
            <p:nvSpPr>
              <p:cNvPr id="169" name="AutoShape 177"/>
              <p:cNvSpPr>
                <a:spLocks noChangeArrowheads="1"/>
              </p:cNvSpPr>
              <p:nvPr/>
            </p:nvSpPr>
            <p:spPr bwMode="auto">
              <a:xfrm>
                <a:off x="6948167" y="4580690"/>
                <a:ext cx="1957257" cy="47571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04 w 21600"/>
                  <a:gd name="T13" fmla="*/ 0 h 21600"/>
                  <a:gd name="T14" fmla="*/ 21396 w 21600"/>
                  <a:gd name="T15" fmla="*/ 936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810" y="7535"/>
                    </a:moveTo>
                    <a:cubicBezTo>
                      <a:pt x="5078" y="4820"/>
                      <a:pt x="7803" y="3085"/>
                      <a:pt x="10800" y="3086"/>
                    </a:cubicBezTo>
                    <a:cubicBezTo>
                      <a:pt x="13796" y="3086"/>
                      <a:pt x="16521" y="4820"/>
                      <a:pt x="17789" y="7535"/>
                    </a:cubicBezTo>
                    <a:lnTo>
                      <a:pt x="20585" y="6229"/>
                    </a:lnTo>
                    <a:cubicBezTo>
                      <a:pt x="18809" y="2428"/>
                      <a:pt x="14994" y="-1"/>
                      <a:pt x="10799" y="0"/>
                    </a:cubicBezTo>
                    <a:cubicBezTo>
                      <a:pt x="6605" y="0"/>
                      <a:pt x="2790" y="2428"/>
                      <a:pt x="1014" y="6229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alpha val="19000"/>
                </a:schemeClr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grpSp>
            <p:nvGrpSpPr>
              <p:cNvPr id="10259" name="166 Grup"/>
              <p:cNvGrpSpPr>
                <a:grpSpLocks/>
              </p:cNvGrpSpPr>
              <p:nvPr/>
            </p:nvGrpSpPr>
            <p:grpSpPr bwMode="auto">
              <a:xfrm>
                <a:off x="7019836" y="4725007"/>
                <a:ext cx="1800266" cy="2305509"/>
                <a:chOff x="7262376" y="2708784"/>
                <a:chExt cx="1800266" cy="2305509"/>
              </a:xfrm>
            </p:grpSpPr>
            <p:sp>
              <p:nvSpPr>
                <p:cNvPr id="10264" name="AutoShape 11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8059835" y="2992937"/>
                  <a:ext cx="215585" cy="1250801"/>
                </a:xfrm>
                <a:prstGeom prst="flowChartDelay">
                  <a:avLst/>
                </a:prstGeom>
                <a:solidFill>
                  <a:srgbClr val="9966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265" name="Rectangle 36"/>
                <p:cNvSpPr>
                  <a:spLocks noChangeArrowheads="1"/>
                </p:cNvSpPr>
                <p:nvPr/>
              </p:nvSpPr>
              <p:spPr bwMode="auto">
                <a:xfrm>
                  <a:off x="7522351" y="4149080"/>
                  <a:ext cx="1321048" cy="576834"/>
                </a:xfrm>
                <a:prstGeom prst="rect">
                  <a:avLst/>
                </a:prstGeom>
                <a:solidFill>
                  <a:srgbClr val="FFFF00">
                    <a:alpha val="10196"/>
                  </a:srgb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266" name="Rectangle 26"/>
                <p:cNvSpPr>
                  <a:spLocks noChangeArrowheads="1"/>
                </p:cNvSpPr>
                <p:nvPr/>
              </p:nvSpPr>
              <p:spPr bwMode="auto">
                <a:xfrm>
                  <a:off x="7514925" y="3717221"/>
                  <a:ext cx="1322470" cy="431169"/>
                </a:xfrm>
                <a:prstGeom prst="rect">
                  <a:avLst/>
                </a:prstGeom>
                <a:gradFill rotWithShape="0">
                  <a:gsLst>
                    <a:gs pos="0">
                      <a:srgbClr val="694F00"/>
                    </a:gs>
                    <a:gs pos="100000">
                      <a:srgbClr val="9E0000">
                        <a:alpha val="85999"/>
                      </a:srgbClr>
                    </a:gs>
                  </a:gsLst>
                  <a:lin ang="5400000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tr-TR" sz="1600" b="1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8" name="144 Blok Yay"/>
                <p:cNvSpPr/>
                <p:nvPr/>
              </p:nvSpPr>
              <p:spPr>
                <a:xfrm flipV="1">
                  <a:off x="7262376" y="3861538"/>
                  <a:ext cx="1800267" cy="1152755"/>
                </a:xfrm>
                <a:prstGeom prst="blockArc">
                  <a:avLst>
                    <a:gd name="adj1" fmla="val 10652222"/>
                    <a:gd name="adj2" fmla="val 0"/>
                    <a:gd name="adj3" fmla="val 25000"/>
                  </a:avLst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tr-T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9" name="145 Dikdörtgen"/>
                <p:cNvSpPr/>
                <p:nvPr/>
              </p:nvSpPr>
              <p:spPr>
                <a:xfrm>
                  <a:off x="7262376" y="2708784"/>
                  <a:ext cx="288384" cy="1730022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tr-TR"/>
                </a:p>
              </p:txBody>
            </p:sp>
            <p:sp>
              <p:nvSpPr>
                <p:cNvPr id="180" name="146 Dikdörtgen"/>
                <p:cNvSpPr/>
                <p:nvPr/>
              </p:nvSpPr>
              <p:spPr>
                <a:xfrm>
                  <a:off x="8774259" y="2708784"/>
                  <a:ext cx="288384" cy="1730022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tr-TR"/>
                </a:p>
              </p:txBody>
            </p:sp>
          </p:grpSp>
          <p:sp>
            <p:nvSpPr>
              <p:cNvPr id="10260" name="Text Box 164"/>
              <p:cNvSpPr txBox="1">
                <a:spLocks noChangeArrowheads="1"/>
              </p:cNvSpPr>
              <p:nvPr/>
            </p:nvSpPr>
            <p:spPr bwMode="auto">
              <a:xfrm>
                <a:off x="6012160" y="5733256"/>
                <a:ext cx="831850" cy="656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tr-TR" altLang="tr-TR" sz="1600" b="1">
                    <a:latin typeface="Times New Roman" pitchFamily="18" charset="0"/>
                  </a:rPr>
                  <a:t>FeCr Alloy</a:t>
                </a:r>
                <a:endParaRPr lang="en-US" altLang="tr-TR" sz="1600" b="1">
                  <a:latin typeface="Times New Roman" pitchFamily="18" charset="0"/>
                </a:endParaRPr>
              </a:p>
            </p:txBody>
          </p:sp>
          <p:sp>
            <p:nvSpPr>
              <p:cNvPr id="172" name="AutoShape 163"/>
              <p:cNvSpPr>
                <a:spLocks/>
              </p:cNvSpPr>
              <p:nvPr/>
            </p:nvSpPr>
            <p:spPr bwMode="auto">
              <a:xfrm>
                <a:off x="6228060" y="5949029"/>
                <a:ext cx="93853" cy="502437"/>
              </a:xfrm>
              <a:prstGeom prst="callout2">
                <a:avLst>
                  <a:gd name="adj1" fmla="val 18750"/>
                  <a:gd name="adj2" fmla="val 173847"/>
                  <a:gd name="adj3" fmla="val 18750"/>
                  <a:gd name="adj4" fmla="val 529231"/>
                  <a:gd name="adj5" fmla="val 90106"/>
                  <a:gd name="adj6" fmla="val 1207694"/>
                </a:avLst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600">
                  <a:solidFill>
                    <a:srgbClr val="0000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3" name="Text Box 162"/>
              <p:cNvSpPr txBox="1">
                <a:spLocks noChangeArrowheads="1"/>
              </p:cNvSpPr>
              <p:nvPr/>
            </p:nvSpPr>
            <p:spPr bwMode="auto">
              <a:xfrm>
                <a:off x="8888359" y="4869324"/>
                <a:ext cx="827610" cy="379501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9pPr>
              </a:lstStyle>
              <a:p>
                <a:pPr>
                  <a:defRPr/>
                </a:pPr>
                <a:r>
                  <a:rPr lang="tr-TR" sz="1600" b="1" dirty="0" err="1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</a:rPr>
                  <a:t>Slag</a:t>
                </a:r>
                <a:endParaRPr lang="ru-RU" sz="16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" name="AutoShape 161"/>
              <p:cNvSpPr>
                <a:spLocks/>
              </p:cNvSpPr>
              <p:nvPr/>
            </p:nvSpPr>
            <p:spPr bwMode="auto">
              <a:xfrm>
                <a:off x="9251825" y="5084909"/>
                <a:ext cx="95559" cy="502437"/>
              </a:xfrm>
              <a:prstGeom prst="callout2">
                <a:avLst>
                  <a:gd name="adj1" fmla="val 18750"/>
                  <a:gd name="adj2" fmla="val -73847"/>
                  <a:gd name="adj3" fmla="val 18750"/>
                  <a:gd name="adj4" fmla="val -407694"/>
                  <a:gd name="adj5" fmla="val 135940"/>
                  <a:gd name="adj6" fmla="val -1046153"/>
                </a:avLst>
              </a:prstGeom>
              <a:noFill/>
              <a:ln w="9525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 sz="1600">
                  <a:solidFill>
                    <a:srgbClr val="0000FF"/>
                  </a:solidFill>
                  <a:latin typeface="Times New Roman" pitchFamily="18" charset="0"/>
                </a:endParaRPr>
              </a:p>
            </p:txBody>
          </p:sp>
        </p:grpSp>
      </p:grpSp>
      <p:pic>
        <p:nvPicPr>
          <p:cNvPr id="175" name="SHS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341438"/>
            <a:ext cx="3071812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338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5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 3"/>
          <p:cNvGrpSpPr>
            <a:grpSpLocks/>
          </p:cNvGrpSpPr>
          <p:nvPr/>
        </p:nvGrpSpPr>
        <p:grpSpPr bwMode="auto">
          <a:xfrm>
            <a:off x="971550" y="1149350"/>
            <a:ext cx="5157788" cy="2927350"/>
            <a:chOff x="971550" y="1149747"/>
            <a:chExt cx="5157788" cy="2927350"/>
          </a:xfrm>
        </p:grpSpPr>
        <p:pic>
          <p:nvPicPr>
            <p:cNvPr id="16449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1550" y="1149747"/>
              <a:ext cx="5157788" cy="292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Dikdörtgen 1"/>
            <p:cNvSpPr/>
            <p:nvPr/>
          </p:nvSpPr>
          <p:spPr>
            <a:xfrm>
              <a:off x="2565400" y="2726135"/>
              <a:ext cx="503238" cy="10810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</p:grpSp>
      <p:pic>
        <p:nvPicPr>
          <p:cNvPr id="16387" name="Picture 3" descr="C:\Documents and Settings\ITU\Desktop\b4c resim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3" y="4611688"/>
            <a:ext cx="4125912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116013" y="304800"/>
            <a:ext cx="7416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tr-TR" altLang="tr-TR" sz="2400" b="1">
                <a:solidFill>
                  <a:srgbClr val="FF0000"/>
                </a:solidFill>
              </a:rPr>
              <a:t>Experimental Procedure</a:t>
            </a:r>
            <a:endParaRPr lang="en-US" altLang="tr-TR" sz="2400" b="1">
              <a:solidFill>
                <a:srgbClr val="FF0000"/>
              </a:solidFill>
            </a:endParaRPr>
          </a:p>
        </p:txBody>
      </p:sp>
      <p:pic>
        <p:nvPicPr>
          <p:cNvPr id="16389" name="Picture 29" descr="C:\Documents and Settings\xpuser\Desktop\SP_A0830.jpg"/>
          <p:cNvPicPr>
            <a:picLocks noChangeAspect="1" noChangeArrowheads="1"/>
          </p:cNvPicPr>
          <p:nvPr/>
        </p:nvPicPr>
        <p:blipFill>
          <a:blip r:embed="rId6" cstate="print"/>
          <a:srcRect l="9921" t="14011" r="20624"/>
          <a:stretch>
            <a:fillRect/>
          </a:stretch>
        </p:blipFill>
        <p:spPr bwMode="auto">
          <a:xfrm>
            <a:off x="3157538" y="2636838"/>
            <a:ext cx="785812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4 Metin kutusu"/>
          <p:cNvSpPr txBox="1">
            <a:spLocks noChangeArrowheads="1"/>
          </p:cNvSpPr>
          <p:nvPr/>
        </p:nvSpPr>
        <p:spPr bwMode="auto">
          <a:xfrm>
            <a:off x="3422650" y="3194050"/>
            <a:ext cx="357188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altLang="tr-TR" sz="800" b="1">
                <a:solidFill>
                  <a:srgbClr val="FF0000"/>
                </a:solidFill>
                <a:latin typeface="Calibri" pitchFamily="34" charset="0"/>
              </a:rPr>
              <a:t>Mg</a:t>
            </a:r>
          </a:p>
        </p:txBody>
      </p:sp>
      <p:pic>
        <p:nvPicPr>
          <p:cNvPr id="16391" name="Picture 11" descr="DSCN0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725" y="2551113"/>
            <a:ext cx="78581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6 Metin kutusu"/>
          <p:cNvSpPr txBox="1">
            <a:spLocks noChangeArrowheads="1"/>
          </p:cNvSpPr>
          <p:nvPr/>
        </p:nvSpPr>
        <p:spPr bwMode="auto">
          <a:xfrm>
            <a:off x="5210175" y="2276475"/>
            <a:ext cx="1071563" cy="231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altLang="tr-TR" sz="900" b="1">
                <a:solidFill>
                  <a:srgbClr val="FF0000"/>
                </a:solidFill>
                <a:latin typeface="Calibri" pitchFamily="34" charset="0"/>
              </a:rPr>
              <a:t>B</a:t>
            </a:r>
            <a:r>
              <a:rPr lang="tr-TR" altLang="tr-TR" sz="900" b="1" baseline="-2500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tr-TR" altLang="tr-TR" sz="900" b="1">
                <a:solidFill>
                  <a:srgbClr val="FF0000"/>
                </a:solidFill>
                <a:latin typeface="Calibri" pitchFamily="34" charset="0"/>
              </a:rPr>
              <a:t>O</a:t>
            </a:r>
            <a:r>
              <a:rPr lang="tr-TR" altLang="tr-TR" sz="900" b="1" baseline="-25000">
                <a:solidFill>
                  <a:srgbClr val="FF0000"/>
                </a:solidFill>
                <a:latin typeface="Calibri" pitchFamily="34" charset="0"/>
              </a:rPr>
              <a:t>3</a:t>
            </a:r>
            <a:r>
              <a:rPr lang="tr-TR" altLang="tr-TR" sz="900" b="1">
                <a:solidFill>
                  <a:srgbClr val="FF0000"/>
                </a:solidFill>
                <a:latin typeface="Calibri" pitchFamily="34" charset="0"/>
              </a:rPr>
              <a:t>+ 3 Mg + ½ C</a:t>
            </a:r>
          </a:p>
        </p:txBody>
      </p:sp>
      <p:pic>
        <p:nvPicPr>
          <p:cNvPr id="16393" name="Picture 39" descr="d:\Belgelerim\resimlerim\Deney Resimler\CIMG047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5" y="3357563"/>
            <a:ext cx="13493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Rectangle 9"/>
          <p:cNvSpPr>
            <a:spLocks noChangeArrowheads="1"/>
          </p:cNvSpPr>
          <p:nvPr/>
        </p:nvSpPr>
        <p:spPr bwMode="auto">
          <a:xfrm>
            <a:off x="3924300" y="746125"/>
            <a:ext cx="4156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B</a:t>
            </a:r>
            <a:r>
              <a:rPr lang="en-US" altLang="tr-TR" b="1" baseline="-25000">
                <a:solidFill>
                  <a:srgbClr val="009900"/>
                </a:solidFill>
                <a:latin typeface="Calibri" pitchFamily="34" charset="0"/>
              </a:rPr>
              <a:t>2</a:t>
            </a:r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O</a:t>
            </a:r>
            <a:r>
              <a:rPr lang="en-US" altLang="tr-TR" b="1" baseline="-25000">
                <a:solidFill>
                  <a:srgbClr val="009900"/>
                </a:solidFill>
                <a:latin typeface="Calibri" pitchFamily="34" charset="0"/>
              </a:rPr>
              <a:t>3</a:t>
            </a:r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 + </a:t>
            </a:r>
            <a:r>
              <a:rPr lang="tr-TR" altLang="tr-TR" b="1">
                <a:solidFill>
                  <a:srgbClr val="009900"/>
                </a:solidFill>
                <a:latin typeface="Calibri" pitchFamily="34" charset="0"/>
              </a:rPr>
              <a:t>0.5</a:t>
            </a:r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 C + </a:t>
            </a:r>
            <a:r>
              <a:rPr lang="tr-TR" altLang="tr-TR" b="1">
                <a:solidFill>
                  <a:srgbClr val="009900"/>
                </a:solidFill>
                <a:latin typeface="Calibri" pitchFamily="34" charset="0"/>
              </a:rPr>
              <a:t>3</a:t>
            </a:r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 Mg → </a:t>
            </a:r>
            <a:r>
              <a:rPr lang="tr-TR" altLang="tr-TR" b="1">
                <a:solidFill>
                  <a:srgbClr val="009900"/>
                </a:solidFill>
                <a:latin typeface="Calibri" pitchFamily="34" charset="0"/>
              </a:rPr>
              <a:t>0.5</a:t>
            </a:r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 B</a:t>
            </a:r>
            <a:r>
              <a:rPr lang="en-US" altLang="tr-TR" b="1" baseline="-25000">
                <a:solidFill>
                  <a:srgbClr val="009900"/>
                </a:solidFill>
                <a:latin typeface="Calibri" pitchFamily="34" charset="0"/>
              </a:rPr>
              <a:t>4</a:t>
            </a:r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C + </a:t>
            </a:r>
            <a:r>
              <a:rPr lang="tr-TR" altLang="tr-TR" b="1">
                <a:solidFill>
                  <a:srgbClr val="009900"/>
                </a:solidFill>
                <a:latin typeface="Calibri" pitchFamily="34" charset="0"/>
              </a:rPr>
              <a:t>3</a:t>
            </a:r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 MgO</a:t>
            </a:r>
            <a:endParaRPr lang="tr-TR" altLang="tr-TR" b="1">
              <a:solidFill>
                <a:srgbClr val="009900"/>
              </a:solidFill>
              <a:latin typeface="Calibri" pitchFamily="34" charset="0"/>
            </a:endParaRPr>
          </a:p>
          <a:p>
            <a:pPr algn="ctr"/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ZrO</a:t>
            </a:r>
            <a:r>
              <a:rPr lang="en-US" altLang="tr-TR" b="1" baseline="-25000">
                <a:solidFill>
                  <a:srgbClr val="009900"/>
                </a:solidFill>
                <a:latin typeface="Calibri" pitchFamily="34" charset="0"/>
              </a:rPr>
              <a:t>2</a:t>
            </a:r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 + B</a:t>
            </a:r>
            <a:r>
              <a:rPr lang="en-US" altLang="tr-TR" b="1" baseline="-25000">
                <a:solidFill>
                  <a:srgbClr val="009900"/>
                </a:solidFill>
                <a:latin typeface="Calibri" pitchFamily="34" charset="0"/>
              </a:rPr>
              <a:t>2</a:t>
            </a:r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O</a:t>
            </a:r>
            <a:r>
              <a:rPr lang="en-US" altLang="tr-TR" b="1" baseline="-25000">
                <a:solidFill>
                  <a:srgbClr val="009900"/>
                </a:solidFill>
                <a:latin typeface="Calibri" pitchFamily="34" charset="0"/>
              </a:rPr>
              <a:t>3</a:t>
            </a:r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 + 5 Mg → ZrB</a:t>
            </a:r>
            <a:r>
              <a:rPr lang="en-US" altLang="tr-TR" b="1" baseline="-25000">
                <a:solidFill>
                  <a:srgbClr val="009900"/>
                </a:solidFill>
                <a:latin typeface="Calibri" pitchFamily="34" charset="0"/>
              </a:rPr>
              <a:t>2</a:t>
            </a:r>
            <a:r>
              <a:rPr lang="tr-TR" altLang="tr-TR" b="1" baseline="-2500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+ 5 MgO </a:t>
            </a:r>
          </a:p>
          <a:p>
            <a:pPr algn="ctr"/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TiO</a:t>
            </a:r>
            <a:r>
              <a:rPr lang="en-US" altLang="tr-TR" b="1" baseline="-25000">
                <a:solidFill>
                  <a:srgbClr val="009900"/>
                </a:solidFill>
                <a:latin typeface="Calibri" pitchFamily="34" charset="0"/>
              </a:rPr>
              <a:t>2</a:t>
            </a:r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 + B</a:t>
            </a:r>
            <a:r>
              <a:rPr lang="en-US" altLang="tr-TR" b="1" baseline="-25000">
                <a:solidFill>
                  <a:srgbClr val="009900"/>
                </a:solidFill>
                <a:latin typeface="Calibri" pitchFamily="34" charset="0"/>
              </a:rPr>
              <a:t>2</a:t>
            </a:r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O</a:t>
            </a:r>
            <a:r>
              <a:rPr lang="en-US" altLang="tr-TR" b="1" baseline="-25000">
                <a:solidFill>
                  <a:srgbClr val="009900"/>
                </a:solidFill>
                <a:latin typeface="Calibri" pitchFamily="34" charset="0"/>
              </a:rPr>
              <a:t>3</a:t>
            </a:r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 + 5</a:t>
            </a:r>
            <a:r>
              <a:rPr lang="tr-TR" altLang="tr-TR" b="1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Mg → TiB</a:t>
            </a:r>
            <a:r>
              <a:rPr lang="en-US" altLang="tr-TR" b="1" baseline="-25000">
                <a:solidFill>
                  <a:srgbClr val="009900"/>
                </a:solidFill>
                <a:latin typeface="Calibri" pitchFamily="34" charset="0"/>
              </a:rPr>
              <a:t>2</a:t>
            </a:r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 +</a:t>
            </a:r>
            <a:r>
              <a:rPr lang="tr-TR" altLang="tr-TR" b="1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5</a:t>
            </a:r>
            <a:r>
              <a:rPr lang="tr-TR" altLang="tr-TR" b="1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MgO</a:t>
            </a:r>
            <a:endParaRPr lang="tr-TR" altLang="tr-TR" b="1">
              <a:solidFill>
                <a:srgbClr val="009900"/>
              </a:solidFill>
              <a:latin typeface="Calibri" pitchFamily="34" charset="0"/>
            </a:endParaRPr>
          </a:p>
          <a:p>
            <a:pPr algn="ctr"/>
            <a:r>
              <a:rPr lang="tr-TR" altLang="tr-TR" i="1">
                <a:solidFill>
                  <a:srgbClr val="009900"/>
                </a:solidFill>
                <a:latin typeface="Calibri" pitchFamily="34" charset="0"/>
              </a:rPr>
              <a:t>a</a:t>
            </a:r>
            <a:r>
              <a:rPr lang="tr-TR" altLang="tr-TR" b="1">
                <a:solidFill>
                  <a:srgbClr val="009900"/>
                </a:solidFill>
                <a:latin typeface="Calibri" pitchFamily="34" charset="0"/>
              </a:rPr>
              <a:t> WO</a:t>
            </a:r>
            <a:r>
              <a:rPr lang="tr-TR" altLang="tr-TR" b="1" baseline="-25000">
                <a:solidFill>
                  <a:srgbClr val="009900"/>
                </a:solidFill>
                <a:latin typeface="Calibri" pitchFamily="34" charset="0"/>
              </a:rPr>
              <a:t>3</a:t>
            </a:r>
            <a:r>
              <a:rPr lang="tr-TR" altLang="tr-TR" b="1">
                <a:solidFill>
                  <a:srgbClr val="009900"/>
                </a:solidFill>
                <a:latin typeface="Calibri" pitchFamily="34" charset="0"/>
              </a:rPr>
              <a:t> + </a:t>
            </a:r>
            <a:r>
              <a:rPr lang="tr-TR" altLang="tr-TR" i="1">
                <a:solidFill>
                  <a:srgbClr val="009900"/>
                </a:solidFill>
                <a:latin typeface="Calibri" pitchFamily="34" charset="0"/>
              </a:rPr>
              <a:t>b</a:t>
            </a:r>
            <a:r>
              <a:rPr lang="tr-TR" altLang="tr-TR" b="1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B</a:t>
            </a:r>
            <a:r>
              <a:rPr lang="en-US" altLang="tr-TR" b="1" baseline="-25000">
                <a:solidFill>
                  <a:srgbClr val="009900"/>
                </a:solidFill>
                <a:latin typeface="Calibri" pitchFamily="34" charset="0"/>
              </a:rPr>
              <a:t>2</a:t>
            </a:r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O</a:t>
            </a:r>
            <a:r>
              <a:rPr lang="en-US" altLang="tr-TR" b="1" baseline="-25000">
                <a:solidFill>
                  <a:srgbClr val="009900"/>
                </a:solidFill>
                <a:latin typeface="Calibri" pitchFamily="34" charset="0"/>
              </a:rPr>
              <a:t>3</a:t>
            </a:r>
            <a:r>
              <a:rPr lang="tr-TR" altLang="tr-TR" b="1">
                <a:solidFill>
                  <a:srgbClr val="009900"/>
                </a:solidFill>
                <a:latin typeface="Calibri" pitchFamily="34" charset="0"/>
              </a:rPr>
              <a:t> + </a:t>
            </a:r>
            <a:r>
              <a:rPr lang="tr-TR" altLang="tr-TR" i="1">
                <a:solidFill>
                  <a:srgbClr val="009900"/>
                </a:solidFill>
                <a:latin typeface="Calibri" pitchFamily="34" charset="0"/>
              </a:rPr>
              <a:t>c</a:t>
            </a:r>
            <a:r>
              <a:rPr lang="tr-TR" altLang="tr-TR" b="1">
                <a:solidFill>
                  <a:srgbClr val="009900"/>
                </a:solidFill>
                <a:latin typeface="Calibri" pitchFamily="34" charset="0"/>
              </a:rPr>
              <a:t> Mg </a:t>
            </a:r>
            <a:r>
              <a:rPr lang="en-US" altLang="tr-TR" b="1">
                <a:solidFill>
                  <a:srgbClr val="009900"/>
                </a:solidFill>
                <a:latin typeface="Calibri" pitchFamily="34" charset="0"/>
              </a:rPr>
              <a:t>→</a:t>
            </a:r>
            <a:r>
              <a:rPr lang="tr-TR" altLang="tr-TR" b="1">
                <a:solidFill>
                  <a:srgbClr val="009900"/>
                </a:solidFill>
                <a:latin typeface="Calibri" pitchFamily="34" charset="0"/>
              </a:rPr>
              <a:t> W</a:t>
            </a:r>
            <a:r>
              <a:rPr lang="tr-TR" altLang="tr-TR" b="1" baseline="-25000">
                <a:solidFill>
                  <a:srgbClr val="009900"/>
                </a:solidFill>
                <a:latin typeface="Calibri" pitchFamily="34" charset="0"/>
              </a:rPr>
              <a:t>x</a:t>
            </a:r>
            <a:r>
              <a:rPr lang="tr-TR" altLang="tr-TR" b="1">
                <a:solidFill>
                  <a:srgbClr val="009900"/>
                </a:solidFill>
                <a:latin typeface="Calibri" pitchFamily="34" charset="0"/>
              </a:rPr>
              <a:t>B</a:t>
            </a:r>
            <a:r>
              <a:rPr lang="tr-TR" altLang="tr-TR" b="1" baseline="-25000">
                <a:solidFill>
                  <a:srgbClr val="009900"/>
                </a:solidFill>
                <a:latin typeface="Calibri" pitchFamily="34" charset="0"/>
              </a:rPr>
              <a:t>y</a:t>
            </a:r>
            <a:r>
              <a:rPr lang="tr-TR" altLang="tr-TR" b="1">
                <a:solidFill>
                  <a:srgbClr val="009900"/>
                </a:solidFill>
                <a:latin typeface="Calibri" pitchFamily="34" charset="0"/>
              </a:rPr>
              <a:t> + </a:t>
            </a:r>
            <a:r>
              <a:rPr lang="tr-TR" altLang="tr-TR" i="1">
                <a:solidFill>
                  <a:srgbClr val="009900"/>
                </a:solidFill>
                <a:latin typeface="Calibri" pitchFamily="34" charset="0"/>
              </a:rPr>
              <a:t>z</a:t>
            </a:r>
            <a:r>
              <a:rPr lang="tr-TR" altLang="tr-TR" b="1">
                <a:solidFill>
                  <a:srgbClr val="009900"/>
                </a:solidFill>
                <a:latin typeface="Calibri" pitchFamily="34" charset="0"/>
              </a:rPr>
              <a:t> MgO</a:t>
            </a:r>
            <a:endParaRPr lang="en-US" altLang="tr-TR" b="1">
              <a:solidFill>
                <a:srgbClr val="009900"/>
              </a:solidFill>
              <a:latin typeface="Calibri" pitchFamily="34" charset="0"/>
            </a:endParaRPr>
          </a:p>
        </p:txBody>
      </p:sp>
      <p:pic>
        <p:nvPicPr>
          <p:cNvPr id="16395" name="Picture 40" descr="C:\Documents and Settings\xpuser\Desktop\B4C Mg-SHS 001_0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38875" y="3387725"/>
            <a:ext cx="106997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28 Sol Ayraç"/>
          <p:cNvSpPr/>
          <p:nvPr/>
        </p:nvSpPr>
        <p:spPr>
          <a:xfrm rot="5400000">
            <a:off x="6706394" y="2674144"/>
            <a:ext cx="134937" cy="1069975"/>
          </a:xfrm>
          <a:prstGeom prst="leftBrace">
            <a:avLst>
              <a:gd name="adj1" fmla="val 30102"/>
              <a:gd name="adj2" fmla="val 50000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pic>
        <p:nvPicPr>
          <p:cNvPr id="16397" name="Picture 92"/>
          <p:cNvPicPr>
            <a:picLocks noChangeAspect="1" noChangeArrowheads="1"/>
          </p:cNvPicPr>
          <p:nvPr/>
        </p:nvPicPr>
        <p:blipFill>
          <a:blip r:embed="rId10" cstate="print"/>
          <a:srcRect l="33572" b="15292"/>
          <a:stretch>
            <a:fillRect/>
          </a:stretch>
        </p:blipFill>
        <p:spPr bwMode="auto">
          <a:xfrm>
            <a:off x="6238875" y="2060575"/>
            <a:ext cx="1069975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30 Sol Ayraç"/>
          <p:cNvSpPr/>
          <p:nvPr/>
        </p:nvSpPr>
        <p:spPr>
          <a:xfrm flipH="1">
            <a:off x="7407275" y="2060575"/>
            <a:ext cx="117475" cy="1000125"/>
          </a:xfrm>
          <a:prstGeom prst="leftBrace">
            <a:avLst>
              <a:gd name="adj1" fmla="val 30102"/>
              <a:gd name="adj2" fmla="val 50000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pic>
        <p:nvPicPr>
          <p:cNvPr id="16399" name="Picture 9" descr="CIMG056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67625" y="2014538"/>
            <a:ext cx="89852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35 Sol Ayraç"/>
          <p:cNvSpPr/>
          <p:nvPr/>
        </p:nvSpPr>
        <p:spPr>
          <a:xfrm flipH="1">
            <a:off x="6092825" y="3357563"/>
            <a:ext cx="109538" cy="1071562"/>
          </a:xfrm>
          <a:prstGeom prst="leftBrace">
            <a:avLst>
              <a:gd name="adj1" fmla="val 30102"/>
              <a:gd name="adj2" fmla="val 50000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pic>
        <p:nvPicPr>
          <p:cNvPr id="16401" name="Picture 128" descr="J:\DCIM\100CASIO\CIMG0298.JPG"/>
          <p:cNvPicPr>
            <a:picLocks noChangeAspect="1" noChangeArrowheads="1"/>
          </p:cNvPicPr>
          <p:nvPr/>
        </p:nvPicPr>
        <p:blipFill>
          <a:blip r:embed="rId12" cstate="print"/>
          <a:srcRect l="12550" t="32536" r="55196" b="41354"/>
          <a:stretch>
            <a:fillRect/>
          </a:stretch>
        </p:blipFill>
        <p:spPr bwMode="auto">
          <a:xfrm>
            <a:off x="7462838" y="3530600"/>
            <a:ext cx="1309687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33 Sol Ayraç"/>
          <p:cNvSpPr/>
          <p:nvPr/>
        </p:nvSpPr>
        <p:spPr>
          <a:xfrm rot="16200000">
            <a:off x="5706269" y="1539081"/>
            <a:ext cx="179388" cy="6048375"/>
          </a:xfrm>
          <a:prstGeom prst="leftBrace">
            <a:avLst>
              <a:gd name="adj1" fmla="val 30102"/>
              <a:gd name="adj2" fmla="val 50000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pic>
        <p:nvPicPr>
          <p:cNvPr id="16403" name="Picture 28" descr="C:\Documents and Settings\Alkan\Desktop\YL Tez B4C\SEM\80 L-21 - 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94500" y="4749800"/>
            <a:ext cx="1978025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17475" y="2613025"/>
          <a:ext cx="2447925" cy="18960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9279"/>
                <a:gridCol w="732671"/>
                <a:gridCol w="815975"/>
              </a:tblGrid>
              <a:tr h="3659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Raw Materials</a:t>
                      </a:r>
                      <a:endParaRPr lang="tr-TR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Purity, wt %</a:t>
                      </a:r>
                      <a:endParaRPr lang="tr-TR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Particle Size, µm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1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Mg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99.7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&lt; 150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1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H</a:t>
                      </a:r>
                      <a:r>
                        <a:rPr lang="en-GB" sz="1200" baseline="-25000">
                          <a:effectLst/>
                        </a:rPr>
                        <a:t>3</a:t>
                      </a:r>
                      <a:r>
                        <a:rPr lang="en-GB" sz="1200">
                          <a:effectLst/>
                        </a:rPr>
                        <a:t>BO</a:t>
                      </a:r>
                      <a:r>
                        <a:rPr lang="en-GB" sz="1200" baseline="-25000">
                          <a:effectLst/>
                        </a:rPr>
                        <a:t>3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99.5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-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1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B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r>
                        <a:rPr lang="en-GB" sz="1200">
                          <a:effectLst/>
                        </a:rPr>
                        <a:t>O</a:t>
                      </a:r>
                      <a:r>
                        <a:rPr lang="en-GB" sz="1200" baseline="-25000">
                          <a:effectLst/>
                        </a:rPr>
                        <a:t>3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97.0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&lt;</a:t>
                      </a:r>
                      <a:r>
                        <a:rPr lang="tr-TR" sz="1200" dirty="0" smtClean="0">
                          <a:effectLst/>
                        </a:rPr>
                        <a:t> </a:t>
                      </a:r>
                      <a:r>
                        <a:rPr lang="en-GB" sz="1200" dirty="0" smtClean="0">
                          <a:effectLst/>
                        </a:rPr>
                        <a:t>53</a:t>
                      </a:r>
                      <a:endParaRPr lang="tr-TR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1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98.0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-</a:t>
                      </a:r>
                      <a:endParaRPr lang="tr-TR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1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ZrO</a:t>
                      </a:r>
                      <a:r>
                        <a:rPr lang="en-GB" sz="1200" baseline="-25000" dirty="0">
                          <a:effectLst/>
                        </a:rPr>
                        <a:t>2</a:t>
                      </a:r>
                      <a:endParaRPr lang="tr-TR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99.0</a:t>
                      </a:r>
                      <a:endParaRPr lang="tr-T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&lt; 106</a:t>
                      </a:r>
                      <a:endParaRPr lang="tr-TR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1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TiO</a:t>
                      </a:r>
                      <a:r>
                        <a:rPr lang="en-GB" sz="1200" baseline="-25000" dirty="0">
                          <a:effectLst/>
                        </a:rPr>
                        <a:t>2</a:t>
                      </a:r>
                      <a:endParaRPr lang="tr-TR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98.8</a:t>
                      </a:r>
                      <a:endParaRPr lang="tr-TR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&lt; 75</a:t>
                      </a:r>
                      <a:endParaRPr lang="tr-TR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1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CaWO</a:t>
                      </a:r>
                      <a:r>
                        <a:rPr lang="tr-TR" sz="12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tr-TR" sz="1200" kern="1200" baseline="-250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98.0</a:t>
                      </a:r>
                      <a:endParaRPr lang="tr-T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tr-TR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106</a:t>
                      </a:r>
                      <a:endParaRPr lang="tr-T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1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</a:t>
                      </a:r>
                      <a:r>
                        <a:rPr lang="tr-TR" sz="12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tr-TR" sz="1200" kern="1200" baseline="-250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99.8</a:t>
                      </a:r>
                      <a:endParaRPr lang="tr-T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 106</a:t>
                      </a:r>
                      <a:endParaRPr lang="tr-TR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39" marR="685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7" name="28 Sol Ayraç"/>
          <p:cNvSpPr/>
          <p:nvPr/>
        </p:nvSpPr>
        <p:spPr>
          <a:xfrm rot="16200000">
            <a:off x="7992269" y="2755106"/>
            <a:ext cx="134938" cy="1069975"/>
          </a:xfrm>
          <a:prstGeom prst="leftBrace">
            <a:avLst>
              <a:gd name="adj1" fmla="val 30102"/>
              <a:gd name="adj2" fmla="val 50000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780F9E-43E6-4D3C-8554-4E89F93CC5E9}" type="slidenum">
              <a:rPr lang="tr-TR" smtClean="0"/>
              <a:pPr>
                <a:defRPr/>
              </a:pPr>
              <a:t>7</a:t>
            </a:fld>
            <a:endParaRPr lang="tr-TR"/>
          </a:p>
        </p:txBody>
      </p:sp>
      <p:pic>
        <p:nvPicPr>
          <p:cNvPr id="28" name="ZrB2 SHS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7950" y="4635500"/>
            <a:ext cx="25193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2" cstate="print"/>
          <a:srcRect l="3642"/>
          <a:stretch>
            <a:fillRect/>
          </a:stretch>
        </p:blipFill>
        <p:spPr bwMode="auto">
          <a:xfrm>
            <a:off x="4857750" y="3643313"/>
            <a:ext cx="3714750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3" cstate="print"/>
          <a:srcRect l="28360" t="23647" r="13776" b="25972"/>
          <a:stretch>
            <a:fillRect/>
          </a:stretch>
        </p:blipFill>
        <p:spPr bwMode="auto">
          <a:xfrm>
            <a:off x="6011863" y="1052513"/>
            <a:ext cx="30622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3714750"/>
            <a:ext cx="394017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0B7913-3FF1-448D-AA25-9E5613B4C6FE}" type="slidenum">
              <a:rPr lang="tr-TR" smtClean="0"/>
              <a:pPr>
                <a:defRPr/>
              </a:pPr>
              <a:t>8</a:t>
            </a:fld>
            <a:endParaRPr lang="tr-TR"/>
          </a:p>
        </p:txBody>
      </p:sp>
      <p:sp>
        <p:nvSpPr>
          <p:cNvPr id="22534" name="8 Dikdörtgen"/>
          <p:cNvSpPr>
            <a:spLocks noChangeArrowheads="1"/>
          </p:cNvSpPr>
          <p:nvPr/>
        </p:nvSpPr>
        <p:spPr bwMode="auto">
          <a:xfrm>
            <a:off x="611188" y="498475"/>
            <a:ext cx="83581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altLang="tr-TR" sz="1600" b="1">
                <a:solidFill>
                  <a:srgbClr val="000099"/>
                </a:solidFill>
              </a:rPr>
              <a:t>Sintering</a:t>
            </a:r>
            <a:r>
              <a:rPr lang="en-US" altLang="tr-TR" sz="1600" b="1">
                <a:solidFill>
                  <a:srgbClr val="000099"/>
                </a:solidFill>
              </a:rPr>
              <a:t> of </a:t>
            </a:r>
            <a:r>
              <a:rPr lang="tr-TR" altLang="tr-TR" sz="1600" b="1">
                <a:solidFill>
                  <a:srgbClr val="000099"/>
                </a:solidFill>
              </a:rPr>
              <a:t>WC, </a:t>
            </a:r>
            <a:r>
              <a:rPr lang="en-US" altLang="tr-TR" sz="1600" b="1">
                <a:solidFill>
                  <a:srgbClr val="000099"/>
                </a:solidFill>
              </a:rPr>
              <a:t>B</a:t>
            </a:r>
            <a:r>
              <a:rPr lang="en-US" altLang="tr-TR" sz="1600" b="1" baseline="-25000">
                <a:solidFill>
                  <a:srgbClr val="000099"/>
                </a:solidFill>
              </a:rPr>
              <a:t>4</a:t>
            </a:r>
            <a:r>
              <a:rPr lang="en-US" altLang="tr-TR" sz="1600" b="1">
                <a:solidFill>
                  <a:srgbClr val="000099"/>
                </a:solidFill>
              </a:rPr>
              <a:t>C</a:t>
            </a:r>
            <a:r>
              <a:rPr lang="tr-TR" altLang="tr-TR" sz="1600" b="1">
                <a:solidFill>
                  <a:srgbClr val="000099"/>
                </a:solidFill>
              </a:rPr>
              <a:t>, </a:t>
            </a:r>
            <a:r>
              <a:rPr lang="en-US" altLang="tr-TR" sz="1600" b="1">
                <a:solidFill>
                  <a:srgbClr val="000099"/>
                </a:solidFill>
              </a:rPr>
              <a:t>SiC</a:t>
            </a:r>
            <a:r>
              <a:rPr lang="tr-TR" altLang="tr-TR" sz="1600" b="1">
                <a:solidFill>
                  <a:srgbClr val="000099"/>
                </a:solidFill>
              </a:rPr>
              <a:t>, TiB</a:t>
            </a:r>
            <a:r>
              <a:rPr lang="tr-TR" altLang="tr-TR" sz="1600" b="1" baseline="-25000">
                <a:solidFill>
                  <a:srgbClr val="000099"/>
                </a:solidFill>
              </a:rPr>
              <a:t>2</a:t>
            </a:r>
            <a:r>
              <a:rPr lang="en-US" altLang="tr-TR" sz="1600" b="1">
                <a:solidFill>
                  <a:srgbClr val="000099"/>
                </a:solidFill>
              </a:rPr>
              <a:t> </a:t>
            </a:r>
            <a:r>
              <a:rPr lang="tr-TR" altLang="tr-TR" sz="1600" b="1">
                <a:solidFill>
                  <a:srgbClr val="000099"/>
                </a:solidFill>
              </a:rPr>
              <a:t>and their c</a:t>
            </a:r>
            <a:r>
              <a:rPr lang="en-US" altLang="tr-TR" sz="1600" b="1">
                <a:solidFill>
                  <a:srgbClr val="000099"/>
                </a:solidFill>
              </a:rPr>
              <a:t>omposites using Hot Pressing</a:t>
            </a:r>
          </a:p>
        </p:txBody>
      </p:sp>
      <p:pic>
        <p:nvPicPr>
          <p:cNvPr id="22535" name="Picture 5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63" y="1214438"/>
            <a:ext cx="2636837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6" descr="Hot Press 2"/>
          <p:cNvPicPr>
            <a:picLocks noChangeAspect="1" noChangeArrowheads="1"/>
          </p:cNvPicPr>
          <p:nvPr/>
        </p:nvPicPr>
        <p:blipFill>
          <a:blip r:embed="rId6" cstate="print"/>
          <a:srcRect l="12144"/>
          <a:stretch>
            <a:fillRect/>
          </a:stretch>
        </p:blipFill>
        <p:spPr bwMode="auto">
          <a:xfrm>
            <a:off x="214313" y="1000125"/>
            <a:ext cx="310038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DC9ACD-5C1A-47A6-A23A-37CCEE1E2686}" type="slidenum">
              <a:rPr lang="tr-TR" smtClean="0"/>
              <a:pPr>
                <a:defRPr/>
              </a:pPr>
              <a:t>9</a:t>
            </a:fld>
            <a:endParaRPr lang="tr-TR"/>
          </a:p>
        </p:txBody>
      </p:sp>
      <p:pic>
        <p:nvPicPr>
          <p:cNvPr id="23555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292600"/>
            <a:ext cx="367188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8" y="1000125"/>
            <a:ext cx="3360737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3860800"/>
            <a:ext cx="33607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8 Dikdörtgen"/>
          <p:cNvSpPr>
            <a:spLocks noChangeArrowheads="1"/>
          </p:cNvSpPr>
          <p:nvPr/>
        </p:nvSpPr>
        <p:spPr bwMode="auto">
          <a:xfrm>
            <a:off x="1116013" y="404813"/>
            <a:ext cx="4429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tr-TR" altLang="tr-TR" sz="2000" b="1">
                <a:solidFill>
                  <a:srgbClr val="000099"/>
                </a:solidFill>
              </a:rPr>
              <a:t>Spark Plasma Sintering System</a:t>
            </a:r>
            <a:endParaRPr lang="en-US" altLang="tr-TR" sz="2000">
              <a:solidFill>
                <a:srgbClr val="000099"/>
              </a:solidFill>
            </a:endParaRPr>
          </a:p>
        </p:txBody>
      </p:sp>
      <p:pic>
        <p:nvPicPr>
          <p:cNvPr id="23559" name="14 Resim" descr="spselmnt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323850" y="908050"/>
            <a:ext cx="4357688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3379</TotalTime>
  <Words>2308</Words>
  <Application>Microsoft Office PowerPoint</Application>
  <PresentationFormat>On-screen Show (4:3)</PresentationFormat>
  <Paragraphs>358</Paragraphs>
  <Slides>29</Slides>
  <Notes>6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Ofis Teması</vt:lpstr>
      <vt:lpstr>Bitmap Image</vt:lpstr>
      <vt:lpstr>Microsoft Office Excel 97-2003 Worksheet</vt:lpstr>
      <vt:lpstr>Photo Editor Fotoğrafı</vt:lpstr>
      <vt:lpstr>EXPLOSIVE CONSOLIDATION OF B4C-Al AND SiC-Al COMPOSITES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   Neck Formation in Spark Plasma Sintering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itu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alkan</dc:creator>
  <cp:lastModifiedBy>Win7</cp:lastModifiedBy>
  <cp:revision>327</cp:revision>
  <dcterms:created xsi:type="dcterms:W3CDTF">2009-06-29T11:43:46Z</dcterms:created>
  <dcterms:modified xsi:type="dcterms:W3CDTF">2014-05-14T14:47:13Z</dcterms:modified>
</cp:coreProperties>
</file>